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40"/>
  </p:notesMasterIdLst>
  <p:sldIdLst>
    <p:sldId id="257" r:id="rId2"/>
    <p:sldId id="365" r:id="rId3"/>
    <p:sldId id="374" r:id="rId4"/>
    <p:sldId id="375" r:id="rId5"/>
    <p:sldId id="376" r:id="rId6"/>
    <p:sldId id="378" r:id="rId7"/>
    <p:sldId id="380" r:id="rId8"/>
    <p:sldId id="379" r:id="rId9"/>
    <p:sldId id="381" r:id="rId10"/>
    <p:sldId id="382" r:id="rId11"/>
    <p:sldId id="387" r:id="rId12"/>
    <p:sldId id="377" r:id="rId13"/>
    <p:sldId id="383" r:id="rId14"/>
    <p:sldId id="384" r:id="rId15"/>
    <p:sldId id="385" r:id="rId16"/>
    <p:sldId id="386" r:id="rId17"/>
    <p:sldId id="389" r:id="rId18"/>
    <p:sldId id="390" r:id="rId19"/>
    <p:sldId id="388" r:id="rId20"/>
    <p:sldId id="391" r:id="rId21"/>
    <p:sldId id="393" r:id="rId22"/>
    <p:sldId id="392" r:id="rId23"/>
    <p:sldId id="394" r:id="rId24"/>
    <p:sldId id="395" r:id="rId25"/>
    <p:sldId id="396" r:id="rId26"/>
    <p:sldId id="397" r:id="rId27"/>
    <p:sldId id="398" r:id="rId28"/>
    <p:sldId id="399" r:id="rId29"/>
    <p:sldId id="402" r:id="rId30"/>
    <p:sldId id="403" r:id="rId31"/>
    <p:sldId id="404" r:id="rId32"/>
    <p:sldId id="407" r:id="rId33"/>
    <p:sldId id="414" r:id="rId34"/>
    <p:sldId id="415" r:id="rId35"/>
    <p:sldId id="409" r:id="rId36"/>
    <p:sldId id="405" r:id="rId37"/>
    <p:sldId id="406" r:id="rId38"/>
    <p:sldId id="373" r:id="rId39"/>
  </p:sldIdLst>
  <p:sldSz cx="12192000"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9DCAF9ED-07DC-4A11-8D7F-57B35C25682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80299" autoAdjust="0"/>
  </p:normalViewPr>
  <p:slideViewPr>
    <p:cSldViewPr snapToGrid="0">
      <p:cViewPr varScale="1">
        <p:scale>
          <a:sx n="63" d="100"/>
          <a:sy n="63" d="100"/>
        </p:scale>
        <p:origin x="732" y="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26DF7F9-CFC5-4D89-8961-C0239DBDFAE0}" type="datetimeFigureOut">
              <a:rPr lang="en-US" smtClean="0"/>
              <a:t>4/21/2023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EFFC458-15A8-473E-97CA-B466A563B85A}" type="slidenum">
              <a:rPr lang="en-US" smtClean="0"/>
              <a:t>‹#›</a:t>
            </a:fld>
            <a:endParaRPr lang="en-US"/>
          </a:p>
        </p:txBody>
      </p:sp>
    </p:spTree>
    <p:extLst>
      <p:ext uri="{BB962C8B-B14F-4D97-AF65-F5344CB8AC3E}">
        <p14:creationId xmlns:p14="http://schemas.microsoft.com/office/powerpoint/2010/main" val="21466979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a:solidFill>
                  <a:schemeClr val="tx1"/>
                </a:solidFill>
                <a:effectLst/>
                <a:latin typeface="+mn-lt"/>
                <a:ea typeface="+mn-ea"/>
                <a:cs typeface="+mn-cs"/>
              </a:rPr>
              <a:t>https://codelearn.io/sharing/cac-thuat-toan-sap-xep-trong-cpp</a:t>
            </a:r>
          </a:p>
          <a:p>
            <a:endParaRPr lang="en-US" sz="1200" b="0" i="0" kern="1200">
              <a:solidFill>
                <a:schemeClr val="tx1"/>
              </a:solidFill>
              <a:effectLst/>
              <a:latin typeface="+mn-lt"/>
              <a:ea typeface="+mn-ea"/>
              <a:cs typeface="+mn-cs"/>
            </a:endParaRPr>
          </a:p>
          <a:p>
            <a:r>
              <a:rPr lang="vi-VN" sz="1200" b="0" i="0" kern="1200">
                <a:solidFill>
                  <a:schemeClr val="tx1"/>
                </a:solidFill>
                <a:effectLst/>
                <a:latin typeface="+mn-lt"/>
                <a:ea typeface="+mn-ea"/>
                <a:cs typeface="+mn-cs"/>
              </a:rPr>
              <a:t>Đổi chỗ trực tiếp (Interchange sort)</a:t>
            </a:r>
          </a:p>
          <a:p>
            <a:r>
              <a:rPr lang="vi-VN" sz="1200" b="0" i="0" kern="1200">
                <a:solidFill>
                  <a:schemeClr val="tx1"/>
                </a:solidFill>
                <a:effectLst/>
                <a:latin typeface="+mn-lt"/>
                <a:ea typeface="+mn-ea"/>
                <a:cs typeface="+mn-cs"/>
              </a:rPr>
              <a:t>Nổi bọt (Bubble sort)</a:t>
            </a:r>
          </a:p>
          <a:p>
            <a:r>
              <a:rPr lang="vi-VN" sz="1200" b="0" i="0" kern="1200">
                <a:solidFill>
                  <a:schemeClr val="tx1"/>
                </a:solidFill>
                <a:effectLst/>
                <a:latin typeface="+mn-lt"/>
                <a:ea typeface="+mn-ea"/>
                <a:cs typeface="+mn-cs"/>
              </a:rPr>
              <a:t>Chèn trực tiếp (Insertion sort)</a:t>
            </a:r>
          </a:p>
          <a:p>
            <a:r>
              <a:rPr lang="vi-VN" sz="1200" b="0" i="0" kern="1200">
                <a:solidFill>
                  <a:schemeClr val="tx1"/>
                </a:solidFill>
                <a:effectLst/>
                <a:latin typeface="+mn-lt"/>
                <a:ea typeface="+mn-ea"/>
                <a:cs typeface="+mn-cs"/>
              </a:rPr>
              <a:t>Chọn trực tiếp (Selection sort)</a:t>
            </a:r>
          </a:p>
          <a:p>
            <a:endParaRPr lang="en-US"/>
          </a:p>
        </p:txBody>
      </p:sp>
      <p:sp>
        <p:nvSpPr>
          <p:cNvPr id="4" name="Slide Number Placeholder 3"/>
          <p:cNvSpPr>
            <a:spLocks noGrp="1"/>
          </p:cNvSpPr>
          <p:nvPr>
            <p:ph type="sldNum" sz="quarter" idx="5"/>
          </p:nvPr>
        </p:nvSpPr>
        <p:spPr/>
        <p:txBody>
          <a:bodyPr/>
          <a:lstStyle/>
          <a:p>
            <a:fld id="{1EFFC458-15A8-473E-97CA-B466A563B85A}" type="slidenum">
              <a:rPr lang="en-US" smtClean="0"/>
              <a:t>2</a:t>
            </a:fld>
            <a:endParaRPr lang="en-US"/>
          </a:p>
        </p:txBody>
      </p:sp>
    </p:spTree>
    <p:extLst>
      <p:ext uri="{BB962C8B-B14F-4D97-AF65-F5344CB8AC3E}">
        <p14:creationId xmlns:p14="http://schemas.microsoft.com/office/powerpoint/2010/main" val="31546697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a:t>Sắp xếp là quá trình bố trí lại các phần tử trong một tập hợp theo một trình tự nào đó nhằm mục đích tìm kiếm các phần tử nhanh chóng hơn.</a:t>
            </a:r>
            <a:endParaRPr lang="en-US"/>
          </a:p>
        </p:txBody>
      </p:sp>
      <p:sp>
        <p:nvSpPr>
          <p:cNvPr id="4" name="Slide Number Placeholder 3"/>
          <p:cNvSpPr>
            <a:spLocks noGrp="1"/>
          </p:cNvSpPr>
          <p:nvPr>
            <p:ph type="sldNum" sz="quarter" idx="5"/>
          </p:nvPr>
        </p:nvSpPr>
        <p:spPr/>
        <p:txBody>
          <a:bodyPr/>
          <a:lstStyle/>
          <a:p>
            <a:fld id="{1EFFC458-15A8-473E-97CA-B466A563B85A}" type="slidenum">
              <a:rPr lang="en-US" smtClean="0"/>
              <a:t>3</a:t>
            </a:fld>
            <a:endParaRPr lang="en-US"/>
          </a:p>
        </p:txBody>
      </p:sp>
    </p:spTree>
    <p:extLst>
      <p:ext uri="{BB962C8B-B14F-4D97-AF65-F5344CB8AC3E}">
        <p14:creationId xmlns:p14="http://schemas.microsoft.com/office/powerpoint/2010/main" val="30348733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EFFC458-15A8-473E-97CA-B466A563B85A}" type="slidenum">
              <a:rPr lang="en-US" smtClean="0"/>
              <a:t>23</a:t>
            </a:fld>
            <a:endParaRPr lang="en-US"/>
          </a:p>
        </p:txBody>
      </p:sp>
    </p:spTree>
    <p:extLst>
      <p:ext uri="{BB962C8B-B14F-4D97-AF65-F5344CB8AC3E}">
        <p14:creationId xmlns:p14="http://schemas.microsoft.com/office/powerpoint/2010/main" val="16299973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EFFC458-15A8-473E-97CA-B466A563B85A}" type="slidenum">
              <a:rPr lang="en-US" smtClean="0"/>
              <a:t>32</a:t>
            </a:fld>
            <a:endParaRPr lang="en-US"/>
          </a:p>
        </p:txBody>
      </p:sp>
    </p:spTree>
    <p:extLst>
      <p:ext uri="{BB962C8B-B14F-4D97-AF65-F5344CB8AC3E}">
        <p14:creationId xmlns:p14="http://schemas.microsoft.com/office/powerpoint/2010/main" val="5531524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9,2,8,7,5,1,4,3,6</a:t>
            </a:r>
          </a:p>
          <a:p>
            <a:r>
              <a:rPr lang="en-US"/>
              <a:t>https://www.hackerearth.com/practice/algorithms/sorting/quick-sort/visualize/</a:t>
            </a:r>
          </a:p>
          <a:p>
            <a:r>
              <a:rPr lang="en-US"/>
              <a:t>http://anim.ide.sk/sorting_algorithms_2.php</a:t>
            </a:r>
          </a:p>
        </p:txBody>
      </p:sp>
      <p:sp>
        <p:nvSpPr>
          <p:cNvPr id="4" name="Slide Number Placeholder 3"/>
          <p:cNvSpPr>
            <a:spLocks noGrp="1"/>
          </p:cNvSpPr>
          <p:nvPr>
            <p:ph type="sldNum" sz="quarter" idx="5"/>
          </p:nvPr>
        </p:nvSpPr>
        <p:spPr/>
        <p:txBody>
          <a:bodyPr/>
          <a:lstStyle/>
          <a:p>
            <a:fld id="{1EFFC458-15A8-473E-97CA-B466A563B85A}" type="slidenum">
              <a:rPr lang="en-US" smtClean="0"/>
              <a:t>33</a:t>
            </a:fld>
            <a:endParaRPr lang="en-US"/>
          </a:p>
        </p:txBody>
      </p:sp>
    </p:spTree>
    <p:extLst>
      <p:ext uri="{BB962C8B-B14F-4D97-AF65-F5344CB8AC3E}">
        <p14:creationId xmlns:p14="http://schemas.microsoft.com/office/powerpoint/2010/main" val="2399275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EFFC458-15A8-473E-97CA-B466A563B85A}" type="slidenum">
              <a:rPr lang="en-US" smtClean="0"/>
              <a:t>34</a:t>
            </a:fld>
            <a:endParaRPr lang="en-US"/>
          </a:p>
        </p:txBody>
      </p:sp>
    </p:spTree>
    <p:extLst>
      <p:ext uri="{BB962C8B-B14F-4D97-AF65-F5344CB8AC3E}">
        <p14:creationId xmlns:p14="http://schemas.microsoft.com/office/powerpoint/2010/main" val="20044468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EFFC458-15A8-473E-97CA-B466A563B85A}" type="slidenum">
              <a:rPr lang="en-US" smtClean="0"/>
              <a:t>38</a:t>
            </a:fld>
            <a:endParaRPr lang="en-US"/>
          </a:p>
        </p:txBody>
      </p:sp>
    </p:spTree>
    <p:extLst>
      <p:ext uri="{BB962C8B-B14F-4D97-AF65-F5344CB8AC3E}">
        <p14:creationId xmlns:p14="http://schemas.microsoft.com/office/powerpoint/2010/main" val="400327729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92892" y="2047102"/>
            <a:ext cx="9594308" cy="1676400"/>
          </a:xfrm>
        </p:spPr>
        <p:txBody>
          <a:bodyPr>
            <a:noAutofit/>
            <a:scene3d>
              <a:camera prst="orthographicFront"/>
              <a:lightRig rig="threePt" dir="t"/>
            </a:scene3d>
            <a:sp3d extrusionH="57150">
              <a:bevelT w="38100" h="38100"/>
            </a:sp3d>
          </a:bodyPr>
          <a:lstStyle>
            <a:lvl1pPr>
              <a:lnSpc>
                <a:spcPct val="80000"/>
              </a:lnSpc>
              <a:defRPr sz="6000" b="0" cap="none" spc="0">
                <a:ln w="0"/>
                <a:solidFill>
                  <a:schemeClr val="accent3">
                    <a:lumMod val="75000"/>
                  </a:schemeClr>
                </a:solidFill>
                <a:effectLst>
                  <a:outerShdw blurRad="38100" dist="25400" dir="5400000" algn="ctr" rotWithShape="0">
                    <a:srgbClr val="6E747A">
                      <a:alpha val="43000"/>
                    </a:srgbClr>
                  </a:outerShdw>
                </a:effectLst>
              </a:defRPr>
            </a:lvl1pPr>
          </a:lstStyle>
          <a:p>
            <a:r>
              <a:rPr lang="en-US"/>
              <a:t>Click to edit Master title style</a:t>
            </a:r>
            <a:endParaRPr/>
          </a:p>
        </p:txBody>
      </p:sp>
      <p:sp>
        <p:nvSpPr>
          <p:cNvPr id="3" name="Subtitle 2"/>
          <p:cNvSpPr>
            <a:spLocks noGrp="1"/>
          </p:cNvSpPr>
          <p:nvPr>
            <p:ph type="subTitle" idx="1"/>
          </p:nvPr>
        </p:nvSpPr>
        <p:spPr>
          <a:xfrm>
            <a:off x="2292892" y="3774301"/>
            <a:ext cx="9594308" cy="886344"/>
          </a:xfrm>
        </p:spPr>
        <p:txBody>
          <a:bodyPr>
            <a:normAutofit/>
            <a:scene3d>
              <a:camera prst="orthographicFront"/>
              <a:lightRig rig="threePt" dir="t"/>
            </a:scene3d>
            <a:sp3d extrusionH="57150">
              <a:bevelT w="38100" h="38100"/>
            </a:sp3d>
          </a:bodyPr>
          <a:lstStyle>
            <a:lvl1pPr marL="0" indent="0" algn="l">
              <a:buNone/>
              <a:defRPr sz="2800">
                <a:solidFill>
                  <a:srgbClr val="002060"/>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a:t>Click to edit Master subtitle style</a:t>
            </a:r>
            <a:endParaRPr dirty="0"/>
          </a:p>
        </p:txBody>
      </p:sp>
      <p:sp>
        <p:nvSpPr>
          <p:cNvPr id="5" name="Footer Placeholder 4"/>
          <p:cNvSpPr>
            <a:spLocks noGrp="1"/>
          </p:cNvSpPr>
          <p:nvPr>
            <p:ph type="ftr" sz="quarter" idx="11"/>
          </p:nvPr>
        </p:nvSpPr>
        <p:spPr/>
        <p:txBody>
          <a:bodyPr/>
          <a:lstStyle/>
          <a:p>
            <a:r>
              <a:rPr lang="en-US"/>
              <a:t>Cấu Trúc Dữ Liệu &amp; Giải Thuật (Data Structures &amp; Algorithms) - Sắp xếp (Sort)</a:t>
            </a:r>
          </a:p>
        </p:txBody>
      </p:sp>
      <p:sp>
        <p:nvSpPr>
          <p:cNvPr id="4" name="Date Placeholder 3"/>
          <p:cNvSpPr>
            <a:spLocks noGrp="1"/>
          </p:cNvSpPr>
          <p:nvPr>
            <p:ph type="dt" sz="half" idx="10"/>
          </p:nvPr>
        </p:nvSpPr>
        <p:spPr/>
        <p:txBody>
          <a:bodyPr/>
          <a:lstStyle/>
          <a:p>
            <a:fld id="{9A7BA66D-C357-41F6-AD12-4812DDF842A2}" type="datetime1">
              <a:rPr lang="en-US" smtClean="0"/>
              <a:t>4/21/2023</a:t>
            </a:fld>
            <a:endParaRPr lang="en-US"/>
          </a:p>
        </p:txBody>
      </p:sp>
      <p:sp>
        <p:nvSpPr>
          <p:cNvPr id="6" name="Slide Number Placeholder 5"/>
          <p:cNvSpPr>
            <a:spLocks noGrp="1"/>
          </p:cNvSpPr>
          <p:nvPr>
            <p:ph type="sldNum" sz="quarter" idx="12"/>
          </p:nvPr>
        </p:nvSpPr>
        <p:spPr/>
        <p:txBody>
          <a:bodyPr/>
          <a:lstStyle/>
          <a:p>
            <a:fld id="{21782F98-F548-4E33-958E-D2A6C4BA8EFA}" type="slidenum">
              <a:rPr lang="en-US" smtClean="0"/>
              <a:t>‹#›</a:t>
            </a:fld>
            <a:endParaRPr lang="en-US"/>
          </a:p>
        </p:txBody>
      </p:sp>
      <p:grpSp>
        <p:nvGrpSpPr>
          <p:cNvPr id="12" name="Group 11">
            <a:extLst>
              <a:ext uri="{FF2B5EF4-FFF2-40B4-BE49-F238E27FC236}">
                <a16:creationId xmlns:a16="http://schemas.microsoft.com/office/drawing/2014/main" id="{449B8A27-3EA1-4728-A36E-35B620DF7691}"/>
              </a:ext>
            </a:extLst>
          </p:cNvPr>
          <p:cNvGrpSpPr/>
          <p:nvPr/>
        </p:nvGrpSpPr>
        <p:grpSpPr>
          <a:xfrm>
            <a:off x="9201323" y="1"/>
            <a:ext cx="2990677" cy="977265"/>
            <a:chOff x="3054154" y="4685464"/>
            <a:chExt cx="2989898" cy="977265"/>
          </a:xfrm>
        </p:grpSpPr>
        <p:sp>
          <p:nvSpPr>
            <p:cNvPr id="14" name="Rectangle 13">
              <a:extLst>
                <a:ext uri="{FF2B5EF4-FFF2-40B4-BE49-F238E27FC236}">
                  <a16:creationId xmlns:a16="http://schemas.microsoft.com/office/drawing/2014/main" id="{436329EE-CCCE-4AC0-9DB2-5F80B2AA0D83}"/>
                </a:ext>
              </a:extLst>
            </p:cNvPr>
            <p:cNvSpPr/>
            <p:nvPr/>
          </p:nvSpPr>
          <p:spPr>
            <a:xfrm>
              <a:off x="3331332" y="5066464"/>
              <a:ext cx="2331720" cy="32004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latin typeface="Arial" panose="020B0604020202020204" pitchFamily="34" charset="0"/>
                  <a:cs typeface="Arial" panose="020B0604020202020204" pitchFamily="34" charset="0"/>
                </a:rPr>
                <a:t>www.hoasen.edu.vn</a:t>
              </a:r>
            </a:p>
          </p:txBody>
        </p:sp>
        <p:sp>
          <p:nvSpPr>
            <p:cNvPr id="15" name="Rectangle 14">
              <a:extLst>
                <a:ext uri="{FF2B5EF4-FFF2-40B4-BE49-F238E27FC236}">
                  <a16:creationId xmlns:a16="http://schemas.microsoft.com/office/drawing/2014/main" id="{BF503A9F-91CA-4940-BAC2-D67FF53B17C5}"/>
                </a:ext>
              </a:extLst>
            </p:cNvPr>
            <p:cNvSpPr/>
            <p:nvPr/>
          </p:nvSpPr>
          <p:spPr>
            <a:xfrm>
              <a:off x="3054154" y="5385551"/>
              <a:ext cx="277178" cy="27717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6" name="Rectangle 15">
              <a:extLst>
                <a:ext uri="{FF2B5EF4-FFF2-40B4-BE49-F238E27FC236}">
                  <a16:creationId xmlns:a16="http://schemas.microsoft.com/office/drawing/2014/main" id="{2B67EDA8-6C95-41BD-B178-C180F700E4B2}"/>
                </a:ext>
              </a:extLst>
            </p:cNvPr>
            <p:cNvSpPr/>
            <p:nvPr/>
          </p:nvSpPr>
          <p:spPr>
            <a:xfrm>
              <a:off x="5663052" y="4685464"/>
              <a:ext cx="381000" cy="38100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pic>
        <p:nvPicPr>
          <p:cNvPr id="17" name="Picture 16">
            <a:extLst>
              <a:ext uri="{FF2B5EF4-FFF2-40B4-BE49-F238E27FC236}">
                <a16:creationId xmlns:a16="http://schemas.microsoft.com/office/drawing/2014/main" id="{68BF2221-00FE-4DF5-A069-2B837EDC398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4950" y="70364"/>
            <a:ext cx="1219199" cy="996436"/>
          </a:xfrm>
          <a:prstGeom prst="rect">
            <a:avLst/>
          </a:prstGeom>
        </p:spPr>
      </p:pic>
      <p:grpSp>
        <p:nvGrpSpPr>
          <p:cNvPr id="18" name="squares">
            <a:extLst>
              <a:ext uri="{FF2B5EF4-FFF2-40B4-BE49-F238E27FC236}">
                <a16:creationId xmlns:a16="http://schemas.microsoft.com/office/drawing/2014/main" id="{1B50D0F4-1489-4253-A226-715457F571D1}"/>
              </a:ext>
            </a:extLst>
          </p:cNvPr>
          <p:cNvGrpSpPr/>
          <p:nvPr/>
        </p:nvGrpSpPr>
        <p:grpSpPr>
          <a:xfrm>
            <a:off x="0" y="2918442"/>
            <a:ext cx="1622755" cy="805061"/>
            <a:chOff x="0" y="2343311"/>
            <a:chExt cx="1217066" cy="603796"/>
          </a:xfrm>
        </p:grpSpPr>
        <p:sp>
          <p:nvSpPr>
            <p:cNvPr id="19" name="Rounded Rectangle 7">
              <a:extLst>
                <a:ext uri="{FF2B5EF4-FFF2-40B4-BE49-F238E27FC236}">
                  <a16:creationId xmlns:a16="http://schemas.microsoft.com/office/drawing/2014/main" id="{EB5961F1-EADE-4873-B490-A198A56659CA}"/>
                </a:ext>
              </a:extLst>
            </p:cNvPr>
            <p:cNvSpPr/>
            <p:nvPr/>
          </p:nvSpPr>
          <p:spPr>
            <a:xfrm>
              <a:off x="787514" y="2347123"/>
              <a:ext cx="429552" cy="599984"/>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a:p>
          </p:txBody>
        </p:sp>
        <p:sp>
          <p:nvSpPr>
            <p:cNvPr id="20" name="Rounded Rectangle 8">
              <a:extLst>
                <a:ext uri="{FF2B5EF4-FFF2-40B4-BE49-F238E27FC236}">
                  <a16:creationId xmlns:a16="http://schemas.microsoft.com/office/drawing/2014/main" id="{4B052CC2-AE5F-457A-9F64-599115C7860C}"/>
                </a:ext>
              </a:extLst>
            </p:cNvPr>
            <p:cNvSpPr/>
            <p:nvPr/>
          </p:nvSpPr>
          <p:spPr>
            <a:xfrm>
              <a:off x="286370" y="2347123"/>
              <a:ext cx="429552" cy="59998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a:p>
          </p:txBody>
        </p:sp>
        <p:sp>
          <p:nvSpPr>
            <p:cNvPr id="21" name="Round Same Side Corner Rectangle 9">
              <a:extLst>
                <a:ext uri="{FF2B5EF4-FFF2-40B4-BE49-F238E27FC236}">
                  <a16:creationId xmlns:a16="http://schemas.microsoft.com/office/drawing/2014/main" id="{4E90F40F-56E0-4ADC-A71D-BB8EB1E62E22}"/>
                </a:ext>
              </a:extLst>
            </p:cNvPr>
            <p:cNvSpPr/>
            <p:nvPr/>
          </p:nvSpPr>
          <p:spPr>
            <a:xfrm rot="5400000">
              <a:off x="-192604" y="2535915"/>
              <a:ext cx="599986" cy="214778"/>
            </a:xfrm>
            <a:prstGeom prst="round2SameRect">
              <a:avLst>
                <a:gd name="adj1" fmla="val 29167"/>
                <a:gd name="adj2"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a:p>
          </p:txBody>
        </p:sp>
      </p:grpSp>
    </p:spTree>
    <p:extLst>
      <p:ext uri="{BB962C8B-B14F-4D97-AF65-F5344CB8AC3E}">
        <p14:creationId xmlns:p14="http://schemas.microsoft.com/office/powerpoint/2010/main" val="3837522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ormAutofit/>
          </a:bodyPr>
          <a:lstStyle>
            <a:lvl1pPr algn="l">
              <a:defRPr sz="3600" b="0"/>
            </a:lvl1pPr>
          </a:lstStyle>
          <a:p>
            <a:r>
              <a:rPr lang="en-US"/>
              <a:t>Click to edit Master title style</a:t>
            </a:r>
            <a:endParaRPr/>
          </a:p>
        </p:txBody>
      </p:sp>
      <p:sp>
        <p:nvSpPr>
          <p:cNvPr id="3" name="Picture Placeholder 2" descr="An empty placeholder to add an image. Click on the placeholder and select the image that you wish to add"/>
          <p:cNvSpPr>
            <a:spLocks noGrp="1"/>
          </p:cNvSpPr>
          <p:nvPr>
            <p:ph type="pic" idx="1"/>
          </p:nvPr>
        </p:nvSpPr>
        <p:spPr>
          <a:xfrm>
            <a:off x="1219205" y="1600200"/>
            <a:ext cx="6705596" cy="3657600"/>
          </a:xfrm>
          <a:prstGeom prst="roundRect">
            <a:avLst>
              <a:gd name="adj" fmla="val 3098"/>
            </a:avLst>
          </a:prstGeom>
        </p:spPr>
        <p:txBody>
          <a:bodyPr>
            <a:normAutofit/>
          </a:bodyPr>
          <a:lstStyle>
            <a:lvl1pPr marL="0" indent="0">
              <a:buNone/>
              <a:defRPr sz="2700"/>
            </a:lvl1pPr>
            <a:lvl2pPr marL="609493" indent="0">
              <a:buNone/>
              <a:defRPr sz="3700"/>
            </a:lvl2pPr>
            <a:lvl3pPr marL="1218987" indent="0">
              <a:buNone/>
              <a:defRPr sz="3200"/>
            </a:lvl3pPr>
            <a:lvl4pPr marL="1828480" indent="0">
              <a:buNone/>
              <a:defRPr sz="2700"/>
            </a:lvl4pPr>
            <a:lvl5pPr marL="2437973" indent="0">
              <a:buNone/>
              <a:defRPr sz="2700"/>
            </a:lvl5pPr>
            <a:lvl6pPr marL="3047467" indent="0">
              <a:buNone/>
              <a:defRPr sz="2700"/>
            </a:lvl6pPr>
            <a:lvl7pPr marL="3656960" indent="0">
              <a:buNone/>
              <a:defRPr sz="2700"/>
            </a:lvl7pPr>
            <a:lvl8pPr marL="4266453" indent="0">
              <a:buNone/>
              <a:defRPr sz="2700"/>
            </a:lvl8pPr>
            <a:lvl9pPr marL="4875947" indent="0">
              <a:buNone/>
              <a:defRPr sz="2700"/>
            </a:lvl9pPr>
          </a:lstStyle>
          <a:p>
            <a:r>
              <a:rPr lang="en-US"/>
              <a:t>Click icon to add picture</a:t>
            </a:r>
            <a:endParaRPr/>
          </a:p>
        </p:txBody>
      </p:sp>
      <p:sp>
        <p:nvSpPr>
          <p:cNvPr id="4" name="Text Placeholder 3"/>
          <p:cNvSpPr>
            <a:spLocks noGrp="1"/>
          </p:cNvSpPr>
          <p:nvPr>
            <p:ph type="body" sz="half" idx="2"/>
          </p:nvPr>
        </p:nvSpPr>
        <p:spPr>
          <a:xfrm>
            <a:off x="8128000" y="1600200"/>
            <a:ext cx="2844800" cy="3759200"/>
          </a:xfrm>
        </p:spPr>
        <p:txBody>
          <a:bodyPr anchor="b">
            <a:normAutofit/>
          </a:bodyPr>
          <a:lstStyle>
            <a:lvl1pPr marL="0" indent="0">
              <a:buNone/>
              <a:defRPr sz="2800">
                <a:solidFill>
                  <a:schemeClr val="accent1">
                    <a:lumMod val="75000"/>
                  </a:schemeClr>
                </a:solidFill>
              </a:defRPr>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a:t>Cấu Trúc Dữ Liệu &amp; Giải Thuật (Data Structures &amp; Algorithms) - Sắp xếp (Sort)</a:t>
            </a:r>
          </a:p>
        </p:txBody>
      </p:sp>
      <p:sp>
        <p:nvSpPr>
          <p:cNvPr id="5" name="Date Placeholder 4"/>
          <p:cNvSpPr>
            <a:spLocks noGrp="1"/>
          </p:cNvSpPr>
          <p:nvPr>
            <p:ph type="dt" sz="half" idx="10"/>
          </p:nvPr>
        </p:nvSpPr>
        <p:spPr/>
        <p:txBody>
          <a:bodyPr/>
          <a:lstStyle/>
          <a:p>
            <a:fld id="{9189BB3E-22AD-4AAE-A8E5-F1A3407EA2CF}" type="datetime1">
              <a:rPr lang="en-US" smtClean="0"/>
              <a:t>4/21/2023</a:t>
            </a:fld>
            <a:endParaRPr lang="en-US"/>
          </a:p>
        </p:txBody>
      </p:sp>
      <p:sp>
        <p:nvSpPr>
          <p:cNvPr id="7" name="Slide Number Placeholder 6"/>
          <p:cNvSpPr>
            <a:spLocks noGrp="1"/>
          </p:cNvSpPr>
          <p:nvPr>
            <p:ph type="sldNum" sz="quarter" idx="12"/>
          </p:nvPr>
        </p:nvSpPr>
        <p:spPr/>
        <p:txBody>
          <a:bodyPr/>
          <a:lstStyle/>
          <a:p>
            <a:fld id="{21782F98-F548-4E33-958E-D2A6C4BA8EFA}" type="slidenum">
              <a:rPr lang="en-US" smtClean="0"/>
              <a:t>‹#›</a:t>
            </a:fld>
            <a:endParaRPr lang="en-US"/>
          </a:p>
        </p:txBody>
      </p:sp>
    </p:spTree>
    <p:extLst>
      <p:ext uri="{BB962C8B-B14F-4D97-AF65-F5344CB8AC3E}">
        <p14:creationId xmlns:p14="http://schemas.microsoft.com/office/powerpoint/2010/main" val="1015296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lvl5pPr>
              <a:defRPr/>
            </a:lvl5pPr>
            <a:lvl6pPr>
              <a:defRPr/>
            </a:lvl6pPr>
            <a:lvl7pPr>
              <a:defRPr/>
            </a:lvl7pPr>
            <a:lvl8pPr>
              <a:defRPr baseline="0"/>
            </a:lvl8pPr>
            <a:lvl9pPr>
              <a:defRPr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r>
              <a:rPr lang="en-US"/>
              <a:t>Cấu Trúc Dữ Liệu &amp; Giải Thuật (Data Structures &amp; Algorithms) - Sắp xếp (Sort)</a:t>
            </a:r>
          </a:p>
        </p:txBody>
      </p:sp>
      <p:sp>
        <p:nvSpPr>
          <p:cNvPr id="4" name="Date Placeholder 3"/>
          <p:cNvSpPr>
            <a:spLocks noGrp="1"/>
          </p:cNvSpPr>
          <p:nvPr>
            <p:ph type="dt" sz="half" idx="10"/>
          </p:nvPr>
        </p:nvSpPr>
        <p:spPr/>
        <p:txBody>
          <a:bodyPr/>
          <a:lstStyle/>
          <a:p>
            <a:fld id="{91F0ED96-EF7A-4114-A276-A73D718A319D}" type="datetime1">
              <a:rPr lang="en-US" smtClean="0"/>
              <a:t>4/21/2023</a:t>
            </a:fld>
            <a:endParaRPr lang="en-US"/>
          </a:p>
        </p:txBody>
      </p:sp>
      <p:sp>
        <p:nvSpPr>
          <p:cNvPr id="6" name="Slide Number Placeholder 5"/>
          <p:cNvSpPr>
            <a:spLocks noGrp="1"/>
          </p:cNvSpPr>
          <p:nvPr>
            <p:ph type="sldNum" sz="quarter" idx="12"/>
          </p:nvPr>
        </p:nvSpPr>
        <p:spPr/>
        <p:txBody>
          <a:bodyPr/>
          <a:lstStyle/>
          <a:p>
            <a:fld id="{21782F98-F548-4E33-958E-D2A6C4BA8EFA}" type="slidenum">
              <a:rPr lang="en-US" smtClean="0"/>
              <a:t>‹#›</a:t>
            </a:fld>
            <a:endParaRPr lang="en-US"/>
          </a:p>
        </p:txBody>
      </p:sp>
    </p:spTree>
    <p:extLst>
      <p:ext uri="{BB962C8B-B14F-4D97-AF65-F5344CB8AC3E}">
        <p14:creationId xmlns:p14="http://schemas.microsoft.com/office/powerpoint/2010/main" val="827208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7" name="squares"/>
          <p:cNvGrpSpPr/>
          <p:nvPr/>
        </p:nvGrpSpPr>
        <p:grpSpPr>
          <a:xfrm rot="5400000">
            <a:off x="9585642" y="233796"/>
            <a:ext cx="1063300" cy="524183"/>
            <a:chOff x="0" y="452558"/>
            <a:chExt cx="914400" cy="524182"/>
          </a:xfrm>
        </p:grpSpPr>
        <p:sp>
          <p:nvSpPr>
            <p:cNvPr id="8" name="Rounded Rectangle 7"/>
            <p:cNvSpPr/>
            <p:nvPr/>
          </p:nvSpPr>
          <p:spPr>
            <a:xfrm>
              <a:off x="591671" y="452558"/>
              <a:ext cx="322729" cy="524180"/>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a:p>
          </p:txBody>
        </p:sp>
        <p:sp>
          <p:nvSpPr>
            <p:cNvPr id="9" name="Rounded Rectangle 8"/>
            <p:cNvSpPr/>
            <p:nvPr/>
          </p:nvSpPr>
          <p:spPr>
            <a:xfrm>
              <a:off x="215154" y="452558"/>
              <a:ext cx="322729" cy="5241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a:p>
          </p:txBody>
        </p:sp>
        <p:sp>
          <p:nvSpPr>
            <p:cNvPr id="10" name="Round Same Side Corner Rectangle 9"/>
            <p:cNvSpPr/>
            <p:nvPr/>
          </p:nvSpPr>
          <p:spPr>
            <a:xfrm rot="5400000">
              <a:off x="-181408" y="633966"/>
              <a:ext cx="524182" cy="161366"/>
            </a:xfrm>
            <a:prstGeom prst="round2SameRect">
              <a:avLst>
                <a:gd name="adj1" fmla="val 29167"/>
                <a:gd name="adj2"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a:p>
          </p:txBody>
        </p:sp>
      </p:grpSp>
      <p:grpSp>
        <p:nvGrpSpPr>
          <p:cNvPr id="15" name="bottom graphic"/>
          <p:cNvGrpSpPr/>
          <p:nvPr/>
        </p:nvGrpSpPr>
        <p:grpSpPr>
          <a:xfrm>
            <a:off x="1" y="5395518"/>
            <a:ext cx="12192000" cy="1462483"/>
            <a:chOff x="0" y="4046638"/>
            <a:chExt cx="9144000" cy="1096862"/>
          </a:xfrm>
        </p:grpSpPr>
        <p:sp>
          <p:nvSpPr>
            <p:cNvPr id="16" name="Freeform 15"/>
            <p:cNvSpPr/>
            <p:nvPr/>
          </p:nvSpPr>
          <p:spPr bwMode="ltGray">
            <a:xfrm rot="5400000">
              <a:off x="4119794" y="119293"/>
              <a:ext cx="904412" cy="9144000"/>
            </a:xfrm>
            <a:custGeom>
              <a:avLst/>
              <a:gdLst/>
              <a:ahLst/>
              <a:cxnLst/>
              <a:rect l="l" t="t" r="r" b="b"/>
              <a:pathLst>
                <a:path w="904412" h="9144000">
                  <a:moveTo>
                    <a:pt x="0" y="0"/>
                  </a:moveTo>
                  <a:lnTo>
                    <a:pt x="904412" y="0"/>
                  </a:lnTo>
                  <a:lnTo>
                    <a:pt x="904412" y="9144000"/>
                  </a:lnTo>
                  <a:lnTo>
                    <a:pt x="391235" y="9144000"/>
                  </a:lnTo>
                  <a:cubicBezTo>
                    <a:pt x="445385" y="6730684"/>
                    <a:pt x="250230" y="1995757"/>
                    <a:pt x="0" y="0"/>
                  </a:cubicBezTo>
                  <a:close/>
                </a:path>
              </a:pathLst>
            </a:custGeom>
            <a:solidFill>
              <a:schemeClr val="tx1">
                <a:alpha val="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a:p>
          </p:txBody>
        </p:sp>
        <p:sp>
          <p:nvSpPr>
            <p:cNvPr id="17" name="Rectangle 72"/>
            <p:cNvSpPr/>
            <p:nvPr/>
          </p:nvSpPr>
          <p:spPr bwMode="ltGray">
            <a:xfrm rot="5400000">
              <a:off x="4023569" y="23069"/>
              <a:ext cx="1096862" cy="9144000"/>
            </a:xfrm>
            <a:custGeom>
              <a:avLst/>
              <a:gdLst/>
              <a:ahLst/>
              <a:cxnLst/>
              <a:rect l="l" t="t" r="r" b="b"/>
              <a:pathLst>
                <a:path w="1096862" h="9144000">
                  <a:moveTo>
                    <a:pt x="1096861" y="9136375"/>
                  </a:moveTo>
                  <a:lnTo>
                    <a:pt x="1096861" y="0"/>
                  </a:lnTo>
                  <a:lnTo>
                    <a:pt x="1096862" y="0"/>
                  </a:lnTo>
                  <a:lnTo>
                    <a:pt x="1096862" y="9136375"/>
                  </a:lnTo>
                  <a:close/>
                  <a:moveTo>
                    <a:pt x="0" y="0"/>
                  </a:moveTo>
                  <a:lnTo>
                    <a:pt x="142171" y="0"/>
                  </a:lnTo>
                  <a:cubicBezTo>
                    <a:pt x="214017" y="532804"/>
                    <a:pt x="281641" y="1260834"/>
                    <a:pt x="340913" y="2087809"/>
                  </a:cubicBezTo>
                  <a:cubicBezTo>
                    <a:pt x="492781" y="4358443"/>
                    <a:pt x="587048" y="7374964"/>
                    <a:pt x="547354" y="9144000"/>
                  </a:cubicBezTo>
                  <a:lnTo>
                    <a:pt x="452132" y="9144000"/>
                  </a:lnTo>
                  <a:cubicBezTo>
                    <a:pt x="484963" y="4670358"/>
                    <a:pt x="240277" y="2482661"/>
                    <a:pt x="0" y="0"/>
                  </a:cubicBezTo>
                  <a:close/>
                </a:path>
              </a:pathLst>
            </a:custGeom>
            <a:solidFill>
              <a:schemeClr val="tx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sz="1800"/>
            </a:p>
          </p:txBody>
        </p:sp>
      </p:grpSp>
      <p:sp>
        <p:nvSpPr>
          <p:cNvPr id="2" name="Vertical Title 1"/>
          <p:cNvSpPr>
            <a:spLocks noGrp="1"/>
          </p:cNvSpPr>
          <p:nvPr>
            <p:ph type="title" orient="vert"/>
          </p:nvPr>
        </p:nvSpPr>
        <p:spPr>
          <a:xfrm>
            <a:off x="9753600" y="1150515"/>
            <a:ext cx="1828800" cy="5021685"/>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1219200" y="1150515"/>
            <a:ext cx="8229600" cy="5021685"/>
          </a:xfrm>
        </p:spPr>
        <p:txBody>
          <a:bodyPr vert="eaVert"/>
          <a:lstStyle>
            <a:lvl5pPr>
              <a:defRPr/>
            </a:lvl5pPr>
            <a:lvl6pPr>
              <a:defRPr/>
            </a:lvl6pPr>
            <a:lvl7pPr>
              <a:defRPr/>
            </a:lvl7pPr>
            <a:lvl8pPr>
              <a:defRPr baseline="0"/>
            </a:lvl8pPr>
            <a:lvl9pPr>
              <a:defRPr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r>
              <a:rPr lang="en-US"/>
              <a:t>Cấu Trúc Dữ Liệu &amp; Giải Thuật (Data Structures &amp; Algorithms) - Sắp xếp (Sort)</a:t>
            </a:r>
          </a:p>
        </p:txBody>
      </p:sp>
      <p:sp>
        <p:nvSpPr>
          <p:cNvPr id="4" name="Date Placeholder 3"/>
          <p:cNvSpPr>
            <a:spLocks noGrp="1"/>
          </p:cNvSpPr>
          <p:nvPr>
            <p:ph type="dt" sz="half" idx="10"/>
          </p:nvPr>
        </p:nvSpPr>
        <p:spPr/>
        <p:txBody>
          <a:bodyPr/>
          <a:lstStyle/>
          <a:p>
            <a:fld id="{D921B663-B05D-47F0-8837-787F49050159}" type="datetime1">
              <a:rPr lang="en-US" smtClean="0"/>
              <a:t>4/21/2023</a:t>
            </a:fld>
            <a:endParaRPr lang="en-US"/>
          </a:p>
        </p:txBody>
      </p:sp>
      <p:sp>
        <p:nvSpPr>
          <p:cNvPr id="6" name="Slide Number Placeholder 5"/>
          <p:cNvSpPr>
            <a:spLocks noGrp="1"/>
          </p:cNvSpPr>
          <p:nvPr>
            <p:ph type="sldNum" sz="quarter" idx="12"/>
          </p:nvPr>
        </p:nvSpPr>
        <p:spPr/>
        <p:txBody>
          <a:bodyPr/>
          <a:lstStyle/>
          <a:p>
            <a:fld id="{21782F98-F548-4E33-958E-D2A6C4BA8EFA}" type="slidenum">
              <a:rPr lang="en-US" smtClean="0"/>
              <a:t>‹#›</a:t>
            </a:fld>
            <a:endParaRPr lang="en-US"/>
          </a:p>
        </p:txBody>
      </p:sp>
    </p:spTree>
    <p:extLst>
      <p:ext uri="{BB962C8B-B14F-4D97-AF65-F5344CB8AC3E}">
        <p14:creationId xmlns:p14="http://schemas.microsoft.com/office/powerpoint/2010/main" val="1608020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lvl1pPr>
              <a:buClr>
                <a:schemeClr val="accent4">
                  <a:lumMod val="50000"/>
                </a:schemeClr>
              </a:buClr>
              <a:defRPr/>
            </a:lvl1pPr>
            <a:lvl2pPr>
              <a:buClr>
                <a:schemeClr val="accent4">
                  <a:lumMod val="50000"/>
                </a:schemeClr>
              </a:buClr>
              <a:defRPr/>
            </a:lvl2pPr>
            <a:lvl3pPr>
              <a:buClr>
                <a:schemeClr val="accent4">
                  <a:lumMod val="50000"/>
                </a:schemeClr>
              </a:buClr>
              <a:defRPr/>
            </a:lvl3pPr>
            <a:lvl4pPr>
              <a:buClr>
                <a:schemeClr val="accent4">
                  <a:lumMod val="50000"/>
                </a:schemeClr>
              </a:buClr>
              <a:defRPr/>
            </a:lvl4pPr>
            <a:lvl5pPr>
              <a:buClr>
                <a:schemeClr val="accent4">
                  <a:lumMod val="50000"/>
                </a:schemeClr>
              </a:buClr>
              <a:defRPr/>
            </a:lvl5pPr>
            <a:lvl6pPr>
              <a:defRPr/>
            </a:lvl6pPr>
            <a:lvl7pPr>
              <a:defRPr/>
            </a:lvl7pPr>
            <a:lvl8pPr>
              <a:defRPr/>
            </a:lvl8pPr>
            <a:lvl9pP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r>
              <a:rPr lang="en-US"/>
              <a:t>Cấu Trúc Dữ Liệu &amp; Giải Thuật (Data Structures &amp; Algorithms) - Sắp xếp (Sort)</a:t>
            </a:r>
          </a:p>
        </p:txBody>
      </p:sp>
      <p:sp>
        <p:nvSpPr>
          <p:cNvPr id="4" name="Date Placeholder 3"/>
          <p:cNvSpPr>
            <a:spLocks noGrp="1"/>
          </p:cNvSpPr>
          <p:nvPr>
            <p:ph type="dt" sz="half" idx="10"/>
          </p:nvPr>
        </p:nvSpPr>
        <p:spPr/>
        <p:txBody>
          <a:bodyPr/>
          <a:lstStyle/>
          <a:p>
            <a:fld id="{1CB5AD25-A25A-4822-B70A-7060FCDC2168}" type="datetime1">
              <a:rPr lang="en-US" smtClean="0"/>
              <a:t>4/21/2023</a:t>
            </a:fld>
            <a:endParaRPr lang="en-US"/>
          </a:p>
        </p:txBody>
      </p:sp>
      <p:sp>
        <p:nvSpPr>
          <p:cNvPr id="6" name="Slide Number Placeholder 5"/>
          <p:cNvSpPr>
            <a:spLocks noGrp="1"/>
          </p:cNvSpPr>
          <p:nvPr>
            <p:ph type="sldNum" sz="quarter" idx="12"/>
          </p:nvPr>
        </p:nvSpPr>
        <p:spPr/>
        <p:txBody>
          <a:bodyPr/>
          <a:lstStyle/>
          <a:p>
            <a:fld id="{21782F98-F548-4E33-958E-D2A6C4BA8EFA}" type="slidenum">
              <a:rPr lang="en-US" smtClean="0"/>
              <a:t>‹#›</a:t>
            </a:fld>
            <a:endParaRPr lang="en-US"/>
          </a:p>
        </p:txBody>
      </p:sp>
    </p:spTree>
    <p:extLst>
      <p:ext uri="{BB962C8B-B14F-4D97-AF65-F5344CB8AC3E}">
        <p14:creationId xmlns:p14="http://schemas.microsoft.com/office/powerpoint/2010/main" val="3739056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7" name="squares"/>
          <p:cNvGrpSpPr/>
          <p:nvPr/>
        </p:nvGrpSpPr>
        <p:grpSpPr>
          <a:xfrm>
            <a:off x="0" y="3232825"/>
            <a:ext cx="1622755" cy="805061"/>
            <a:chOff x="0" y="2343311"/>
            <a:chExt cx="1217066" cy="603796"/>
          </a:xfrm>
        </p:grpSpPr>
        <p:sp>
          <p:nvSpPr>
            <p:cNvPr id="8" name="Rounded Rectangle 7"/>
            <p:cNvSpPr/>
            <p:nvPr/>
          </p:nvSpPr>
          <p:spPr>
            <a:xfrm>
              <a:off x="787514" y="2347123"/>
              <a:ext cx="429552" cy="599984"/>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a:p>
          </p:txBody>
        </p:sp>
        <p:sp>
          <p:nvSpPr>
            <p:cNvPr id="9" name="Rounded Rectangle 8"/>
            <p:cNvSpPr/>
            <p:nvPr/>
          </p:nvSpPr>
          <p:spPr>
            <a:xfrm>
              <a:off x="286370" y="2347123"/>
              <a:ext cx="429552" cy="59998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a:p>
          </p:txBody>
        </p:sp>
        <p:sp>
          <p:nvSpPr>
            <p:cNvPr id="10" name="Round Same Side Corner Rectangle 9"/>
            <p:cNvSpPr/>
            <p:nvPr/>
          </p:nvSpPr>
          <p:spPr>
            <a:xfrm rot="5400000">
              <a:off x="-192604" y="2535915"/>
              <a:ext cx="599986" cy="214778"/>
            </a:xfrm>
            <a:prstGeom prst="round2SameRect">
              <a:avLst>
                <a:gd name="adj1" fmla="val 29167"/>
                <a:gd name="adj2"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a:p>
          </p:txBody>
        </p:sp>
      </p:grpSp>
      <p:sp>
        <p:nvSpPr>
          <p:cNvPr id="2" name="Title 1"/>
          <p:cNvSpPr>
            <a:spLocks noGrp="1"/>
          </p:cNvSpPr>
          <p:nvPr>
            <p:ph type="title"/>
          </p:nvPr>
        </p:nvSpPr>
        <p:spPr>
          <a:xfrm>
            <a:off x="1828801" y="1932519"/>
            <a:ext cx="9144000" cy="2105367"/>
          </a:xfrm>
        </p:spPr>
        <p:txBody>
          <a:bodyPr anchor="b">
            <a:normAutofit/>
          </a:bodyPr>
          <a:lstStyle>
            <a:lvl1pPr algn="l">
              <a:defRPr sz="6000" b="0" cap="none" baseline="0"/>
            </a:lvl1pPr>
          </a:lstStyle>
          <a:p>
            <a:r>
              <a:rPr lang="en-US"/>
              <a:t>Click to edit Master title style</a:t>
            </a:r>
            <a:endParaRPr/>
          </a:p>
        </p:txBody>
      </p:sp>
      <p:sp>
        <p:nvSpPr>
          <p:cNvPr id="3" name="Text Placeholder 2"/>
          <p:cNvSpPr>
            <a:spLocks noGrp="1"/>
          </p:cNvSpPr>
          <p:nvPr>
            <p:ph type="body" idx="1"/>
          </p:nvPr>
        </p:nvSpPr>
        <p:spPr>
          <a:xfrm>
            <a:off x="1828801" y="4084265"/>
            <a:ext cx="9144000" cy="933297"/>
          </a:xfrm>
        </p:spPr>
        <p:txBody>
          <a:bodyPr anchor="t">
            <a:normAutofit/>
          </a:bodyPr>
          <a:lstStyle>
            <a:lvl1pPr marL="0" indent="0">
              <a:buNone/>
              <a:defRPr sz="2800">
                <a:solidFill>
                  <a:schemeClr val="accent1">
                    <a:lumMod val="75000"/>
                  </a:schemeClr>
                </a:solidFill>
              </a:defRPr>
            </a:lvl1pPr>
            <a:lvl2pPr marL="609493" indent="0">
              <a:buNone/>
              <a:defRPr sz="2400">
                <a:solidFill>
                  <a:schemeClr val="tx1">
                    <a:tint val="75000"/>
                  </a:schemeClr>
                </a:solidFill>
              </a:defRPr>
            </a:lvl2pPr>
            <a:lvl3pPr marL="1218987" indent="0">
              <a:buNone/>
              <a:defRPr sz="2100">
                <a:solidFill>
                  <a:schemeClr val="tx1">
                    <a:tint val="75000"/>
                  </a:schemeClr>
                </a:solidFill>
              </a:defRPr>
            </a:lvl3pPr>
            <a:lvl4pPr marL="1828480" indent="0">
              <a:buNone/>
              <a:defRPr sz="1900">
                <a:solidFill>
                  <a:schemeClr val="tx1">
                    <a:tint val="75000"/>
                  </a:schemeClr>
                </a:solidFill>
              </a:defRPr>
            </a:lvl4pPr>
            <a:lvl5pPr marL="2437973" indent="0">
              <a:buNone/>
              <a:defRPr sz="1900">
                <a:solidFill>
                  <a:schemeClr val="tx1">
                    <a:tint val="75000"/>
                  </a:schemeClr>
                </a:solidFill>
              </a:defRPr>
            </a:lvl5pPr>
            <a:lvl6pPr marL="3047467" indent="0">
              <a:buNone/>
              <a:defRPr sz="1900">
                <a:solidFill>
                  <a:schemeClr val="tx1">
                    <a:tint val="75000"/>
                  </a:schemeClr>
                </a:solidFill>
              </a:defRPr>
            </a:lvl6pPr>
            <a:lvl7pPr marL="3656960" indent="0">
              <a:buNone/>
              <a:defRPr sz="1900">
                <a:solidFill>
                  <a:schemeClr val="tx1">
                    <a:tint val="75000"/>
                  </a:schemeClr>
                </a:solidFill>
              </a:defRPr>
            </a:lvl7pPr>
            <a:lvl8pPr marL="4266453" indent="0">
              <a:buNone/>
              <a:defRPr sz="1900">
                <a:solidFill>
                  <a:schemeClr val="tx1">
                    <a:tint val="75000"/>
                  </a:schemeClr>
                </a:solidFill>
              </a:defRPr>
            </a:lvl8pPr>
            <a:lvl9pPr marL="4875947" indent="0">
              <a:buNone/>
              <a:defRPr sz="1900">
                <a:solidFill>
                  <a:schemeClr val="tx1">
                    <a:tint val="75000"/>
                  </a:schemeClr>
                </a:solidFill>
              </a:defRPr>
            </a:lvl9pPr>
          </a:lstStyle>
          <a:p>
            <a:pPr lvl="0"/>
            <a:r>
              <a:rPr lang="en-US"/>
              <a:t>Click to edit Master text styles</a:t>
            </a:r>
          </a:p>
        </p:txBody>
      </p:sp>
      <p:sp>
        <p:nvSpPr>
          <p:cNvPr id="5" name="Footer Placeholder 4"/>
          <p:cNvSpPr>
            <a:spLocks noGrp="1"/>
          </p:cNvSpPr>
          <p:nvPr>
            <p:ph type="ftr" sz="quarter" idx="11"/>
          </p:nvPr>
        </p:nvSpPr>
        <p:spPr/>
        <p:txBody>
          <a:bodyPr/>
          <a:lstStyle/>
          <a:p>
            <a:r>
              <a:rPr lang="en-US"/>
              <a:t>Cấu Trúc Dữ Liệu &amp; Giải Thuật (Data Structures &amp; Algorithms) - Sắp xếp (Sort)</a:t>
            </a:r>
          </a:p>
        </p:txBody>
      </p:sp>
      <p:sp>
        <p:nvSpPr>
          <p:cNvPr id="4" name="Date Placeholder 3"/>
          <p:cNvSpPr>
            <a:spLocks noGrp="1"/>
          </p:cNvSpPr>
          <p:nvPr>
            <p:ph type="dt" sz="half" idx="10"/>
          </p:nvPr>
        </p:nvSpPr>
        <p:spPr/>
        <p:txBody>
          <a:bodyPr/>
          <a:lstStyle/>
          <a:p>
            <a:fld id="{106A2D7D-F069-4444-B3C7-8458EB3ADF92}" type="datetime1">
              <a:rPr lang="en-US" smtClean="0"/>
              <a:t>4/21/2023</a:t>
            </a:fld>
            <a:endParaRPr lang="en-US"/>
          </a:p>
        </p:txBody>
      </p:sp>
      <p:sp>
        <p:nvSpPr>
          <p:cNvPr id="6" name="Slide Number Placeholder 5"/>
          <p:cNvSpPr>
            <a:spLocks noGrp="1"/>
          </p:cNvSpPr>
          <p:nvPr>
            <p:ph type="sldNum" sz="quarter" idx="12"/>
          </p:nvPr>
        </p:nvSpPr>
        <p:spPr/>
        <p:txBody>
          <a:bodyPr/>
          <a:lstStyle/>
          <a:p>
            <a:fld id="{21782F98-F548-4E33-958E-D2A6C4BA8EFA}" type="slidenum">
              <a:rPr lang="en-US" smtClean="0"/>
              <a:t>‹#›</a:t>
            </a:fld>
            <a:endParaRPr lang="en-US"/>
          </a:p>
        </p:txBody>
      </p:sp>
      <p:grpSp>
        <p:nvGrpSpPr>
          <p:cNvPr id="11" name="Group 10">
            <a:extLst>
              <a:ext uri="{FF2B5EF4-FFF2-40B4-BE49-F238E27FC236}">
                <a16:creationId xmlns:a16="http://schemas.microsoft.com/office/drawing/2014/main" id="{D3AEF9CF-A1B6-4C1A-8CE3-C3BB79B039BC}"/>
              </a:ext>
            </a:extLst>
          </p:cNvPr>
          <p:cNvGrpSpPr/>
          <p:nvPr/>
        </p:nvGrpSpPr>
        <p:grpSpPr>
          <a:xfrm>
            <a:off x="9201323" y="1"/>
            <a:ext cx="2990677" cy="977265"/>
            <a:chOff x="3054154" y="4685464"/>
            <a:chExt cx="2989898" cy="977265"/>
          </a:xfrm>
        </p:grpSpPr>
        <p:sp>
          <p:nvSpPr>
            <p:cNvPr id="12" name="Rectangle 11">
              <a:extLst>
                <a:ext uri="{FF2B5EF4-FFF2-40B4-BE49-F238E27FC236}">
                  <a16:creationId xmlns:a16="http://schemas.microsoft.com/office/drawing/2014/main" id="{3129AF9A-BFB1-433D-BABF-9882B69E5FB9}"/>
                </a:ext>
              </a:extLst>
            </p:cNvPr>
            <p:cNvSpPr/>
            <p:nvPr/>
          </p:nvSpPr>
          <p:spPr>
            <a:xfrm>
              <a:off x="3331332" y="5066464"/>
              <a:ext cx="2331720" cy="32004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latin typeface="Arial" panose="020B0604020202020204" pitchFamily="34" charset="0"/>
                  <a:cs typeface="Arial" panose="020B0604020202020204" pitchFamily="34" charset="0"/>
                </a:rPr>
                <a:t>www.hoasen.edu.vn</a:t>
              </a:r>
            </a:p>
          </p:txBody>
        </p:sp>
        <p:sp>
          <p:nvSpPr>
            <p:cNvPr id="13" name="Rectangle 12">
              <a:extLst>
                <a:ext uri="{FF2B5EF4-FFF2-40B4-BE49-F238E27FC236}">
                  <a16:creationId xmlns:a16="http://schemas.microsoft.com/office/drawing/2014/main" id="{D122B2BC-C260-404D-AAFC-2E015E6C4DA6}"/>
                </a:ext>
              </a:extLst>
            </p:cNvPr>
            <p:cNvSpPr/>
            <p:nvPr/>
          </p:nvSpPr>
          <p:spPr>
            <a:xfrm>
              <a:off x="3054154" y="5385551"/>
              <a:ext cx="277178" cy="27717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4" name="Rectangle 13">
              <a:extLst>
                <a:ext uri="{FF2B5EF4-FFF2-40B4-BE49-F238E27FC236}">
                  <a16:creationId xmlns:a16="http://schemas.microsoft.com/office/drawing/2014/main" id="{C979C986-FCE1-4BC9-8ABC-DFCEDBD10D33}"/>
                </a:ext>
              </a:extLst>
            </p:cNvPr>
            <p:cNvSpPr/>
            <p:nvPr/>
          </p:nvSpPr>
          <p:spPr>
            <a:xfrm>
              <a:off x="5663052" y="4685464"/>
              <a:ext cx="381000" cy="38100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pic>
        <p:nvPicPr>
          <p:cNvPr id="15" name="Picture 14">
            <a:extLst>
              <a:ext uri="{FF2B5EF4-FFF2-40B4-BE49-F238E27FC236}">
                <a16:creationId xmlns:a16="http://schemas.microsoft.com/office/drawing/2014/main" id="{8E096A75-8096-4EB1-9A83-06C91A2E34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4950" y="70364"/>
            <a:ext cx="1219199" cy="996436"/>
          </a:xfrm>
          <a:prstGeom prst="rect">
            <a:avLst/>
          </a:prstGeom>
        </p:spPr>
      </p:pic>
    </p:spTree>
    <p:extLst>
      <p:ext uri="{BB962C8B-B14F-4D97-AF65-F5344CB8AC3E}">
        <p14:creationId xmlns:p14="http://schemas.microsoft.com/office/powerpoint/2010/main" val="41476719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141709" y="152400"/>
            <a:ext cx="9753600" cy="1295400"/>
          </a:xfrm>
        </p:spPr>
        <p:txBody>
          <a:bodyPr/>
          <a:lstStyle/>
          <a:p>
            <a:r>
              <a:rPr lang="en-US"/>
              <a:t>Click to edit Master title style</a:t>
            </a:r>
            <a:endParaRPr/>
          </a:p>
        </p:txBody>
      </p:sp>
      <p:sp>
        <p:nvSpPr>
          <p:cNvPr id="3" name="Content Placeholder 2"/>
          <p:cNvSpPr>
            <a:spLocks noGrp="1"/>
          </p:cNvSpPr>
          <p:nvPr>
            <p:ph sz="half" idx="1"/>
          </p:nvPr>
        </p:nvSpPr>
        <p:spPr>
          <a:xfrm>
            <a:off x="1141709" y="1600200"/>
            <a:ext cx="4876800" cy="4572000"/>
          </a:xfrm>
        </p:spPr>
        <p:txBody>
          <a:bodyPr>
            <a:normAutofit/>
          </a:bodyPr>
          <a:lstStyle>
            <a:lvl1pPr>
              <a:defRPr sz="2800"/>
            </a:lvl1pPr>
            <a:lvl2pPr>
              <a:defRPr sz="24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095999" y="1600200"/>
            <a:ext cx="4876800" cy="4572000"/>
          </a:xfrm>
        </p:spPr>
        <p:txBody>
          <a:bodyPr>
            <a:normAutofit/>
          </a:bodyPr>
          <a:lstStyle>
            <a:lvl1pPr>
              <a:defRPr sz="2800"/>
            </a:lvl1pPr>
            <a:lvl2pPr>
              <a:defRPr sz="24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Footer Placeholder 5"/>
          <p:cNvSpPr>
            <a:spLocks noGrp="1"/>
          </p:cNvSpPr>
          <p:nvPr>
            <p:ph type="ftr" sz="quarter" idx="11"/>
          </p:nvPr>
        </p:nvSpPr>
        <p:spPr/>
        <p:txBody>
          <a:bodyPr/>
          <a:lstStyle/>
          <a:p>
            <a:r>
              <a:rPr lang="en-US"/>
              <a:t>Cấu Trúc Dữ Liệu &amp; Giải Thuật (Data Structures &amp; Algorithms) - Sắp xếp (Sort)</a:t>
            </a:r>
          </a:p>
        </p:txBody>
      </p:sp>
      <p:sp>
        <p:nvSpPr>
          <p:cNvPr id="5" name="Date Placeholder 4"/>
          <p:cNvSpPr>
            <a:spLocks noGrp="1"/>
          </p:cNvSpPr>
          <p:nvPr>
            <p:ph type="dt" sz="half" idx="10"/>
          </p:nvPr>
        </p:nvSpPr>
        <p:spPr/>
        <p:txBody>
          <a:bodyPr/>
          <a:lstStyle/>
          <a:p>
            <a:fld id="{43CE62ED-6DF2-42F0-8136-0597225D87E7}" type="datetime1">
              <a:rPr lang="en-US" smtClean="0"/>
              <a:t>4/21/2023</a:t>
            </a:fld>
            <a:endParaRPr lang="en-US"/>
          </a:p>
        </p:txBody>
      </p:sp>
      <p:sp>
        <p:nvSpPr>
          <p:cNvPr id="7" name="Slide Number Placeholder 6"/>
          <p:cNvSpPr>
            <a:spLocks noGrp="1"/>
          </p:cNvSpPr>
          <p:nvPr>
            <p:ph type="sldNum" sz="quarter" idx="12"/>
          </p:nvPr>
        </p:nvSpPr>
        <p:spPr/>
        <p:txBody>
          <a:bodyPr/>
          <a:lstStyle/>
          <a:p>
            <a:fld id="{21782F98-F548-4E33-958E-D2A6C4BA8EFA}" type="slidenum">
              <a:rPr lang="en-US" smtClean="0"/>
              <a:t>‹#›</a:t>
            </a:fld>
            <a:endParaRPr lang="en-US"/>
          </a:p>
        </p:txBody>
      </p:sp>
    </p:spTree>
    <p:extLst>
      <p:ext uri="{BB962C8B-B14F-4D97-AF65-F5344CB8AC3E}">
        <p14:creationId xmlns:p14="http://schemas.microsoft.com/office/powerpoint/2010/main" val="26193002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709" y="152400"/>
            <a:ext cx="9753600" cy="1295400"/>
          </a:xfrm>
        </p:spPr>
        <p:txBody>
          <a:bodyPr/>
          <a:lstStyle>
            <a:lvl1pPr>
              <a:defRPr/>
            </a:lvl1pPr>
          </a:lstStyle>
          <a:p>
            <a:r>
              <a:rPr lang="en-US"/>
              <a:t>Click to edit Master title style</a:t>
            </a:r>
            <a:endParaRPr/>
          </a:p>
        </p:txBody>
      </p:sp>
      <p:sp>
        <p:nvSpPr>
          <p:cNvPr id="3" name="Text Placeholder 2"/>
          <p:cNvSpPr>
            <a:spLocks noGrp="1"/>
          </p:cNvSpPr>
          <p:nvPr>
            <p:ph type="body" idx="1"/>
          </p:nvPr>
        </p:nvSpPr>
        <p:spPr>
          <a:xfrm>
            <a:off x="1141709" y="1524001"/>
            <a:ext cx="4876800" cy="816429"/>
          </a:xfrm>
        </p:spPr>
        <p:txBody>
          <a:bodyPr anchor="ctr">
            <a:normAutofit/>
          </a:bodyPr>
          <a:lstStyle>
            <a:lvl1pPr marL="0" indent="0">
              <a:buNone/>
              <a:defRPr sz="2800" b="0">
                <a:solidFill>
                  <a:srgbClr val="002060"/>
                </a:solidFill>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4" name="Content Placeholder 3"/>
          <p:cNvSpPr>
            <a:spLocks noGrp="1"/>
          </p:cNvSpPr>
          <p:nvPr>
            <p:ph sz="half" idx="2"/>
          </p:nvPr>
        </p:nvSpPr>
        <p:spPr>
          <a:xfrm>
            <a:off x="1141709" y="2413001"/>
            <a:ext cx="4876800" cy="3759199"/>
          </a:xfrm>
        </p:spPr>
        <p:txBody>
          <a:bodyPr>
            <a:normAutofit/>
          </a:bodyPr>
          <a:lstStyle>
            <a:lvl1pPr>
              <a:defRPr sz="2800"/>
            </a:lvl1pPr>
            <a:lvl2pPr>
              <a:defRPr sz="2400"/>
            </a:lvl2pPr>
            <a:lvl3pPr>
              <a:defRPr sz="2000"/>
            </a:lvl3pPr>
            <a:lvl4pPr>
              <a:defRPr sz="2000"/>
            </a:lvl4pPr>
            <a:lvl5pPr>
              <a:defRPr sz="2000"/>
            </a:lvl5pPr>
            <a:lvl6pPr>
              <a:defRPr sz="2000"/>
            </a:lvl6pPr>
            <a:lvl7pPr>
              <a:defRPr sz="2000"/>
            </a:lvl7pPr>
            <a:lvl8pPr>
              <a:defRPr sz="2000" baseline="0"/>
            </a:lvl8pPr>
            <a:lvl9pPr>
              <a:defRPr sz="20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6095999" y="1524001"/>
            <a:ext cx="4876800" cy="816429"/>
          </a:xfrm>
        </p:spPr>
        <p:txBody>
          <a:bodyPr anchor="ctr">
            <a:normAutofit/>
          </a:bodyPr>
          <a:lstStyle>
            <a:lvl1pPr marL="0" indent="0">
              <a:buNone/>
              <a:defRPr sz="2800" b="0">
                <a:solidFill>
                  <a:srgbClr val="002060"/>
                </a:solidFill>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6" name="Content Placeholder 5"/>
          <p:cNvSpPr>
            <a:spLocks noGrp="1"/>
          </p:cNvSpPr>
          <p:nvPr>
            <p:ph sz="quarter" idx="4"/>
          </p:nvPr>
        </p:nvSpPr>
        <p:spPr>
          <a:xfrm>
            <a:off x="6095999" y="2413001"/>
            <a:ext cx="4876800" cy="3759199"/>
          </a:xfrm>
        </p:spPr>
        <p:txBody>
          <a:bodyPr>
            <a:normAutofit/>
          </a:bodyPr>
          <a:lstStyle>
            <a:lvl1pPr>
              <a:defRPr sz="2800"/>
            </a:lvl1pPr>
            <a:lvl2pPr>
              <a:defRPr sz="2400"/>
            </a:lvl2pPr>
            <a:lvl3pPr>
              <a:defRPr sz="2000"/>
            </a:lvl3pPr>
            <a:lvl4pPr>
              <a:defRPr sz="2000"/>
            </a:lvl4pPr>
            <a:lvl5pPr>
              <a:defRPr sz="2000"/>
            </a:lvl5pPr>
            <a:lvl6pPr>
              <a:defRPr sz="2000"/>
            </a:lvl6pPr>
            <a:lvl7pPr>
              <a:defRPr sz="2000"/>
            </a:lvl7pPr>
            <a:lvl8pPr>
              <a:defRPr sz="2000" baseline="0"/>
            </a:lvl8pPr>
            <a:lvl9pPr>
              <a:defRPr sz="20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8" name="Footer Placeholder 7"/>
          <p:cNvSpPr>
            <a:spLocks noGrp="1"/>
          </p:cNvSpPr>
          <p:nvPr>
            <p:ph type="ftr" sz="quarter" idx="11"/>
          </p:nvPr>
        </p:nvSpPr>
        <p:spPr/>
        <p:txBody>
          <a:bodyPr/>
          <a:lstStyle/>
          <a:p>
            <a:r>
              <a:rPr lang="en-US"/>
              <a:t>Cấu Trúc Dữ Liệu &amp; Giải Thuật (Data Structures &amp; Algorithms) - Sắp xếp (Sort)</a:t>
            </a:r>
          </a:p>
        </p:txBody>
      </p:sp>
      <p:sp>
        <p:nvSpPr>
          <p:cNvPr id="7" name="Date Placeholder 6"/>
          <p:cNvSpPr>
            <a:spLocks noGrp="1"/>
          </p:cNvSpPr>
          <p:nvPr>
            <p:ph type="dt" sz="half" idx="10"/>
          </p:nvPr>
        </p:nvSpPr>
        <p:spPr/>
        <p:txBody>
          <a:bodyPr/>
          <a:lstStyle/>
          <a:p>
            <a:fld id="{84BC859E-6477-40F1-BCD0-0297567D31D6}" type="datetime1">
              <a:rPr lang="en-US" smtClean="0"/>
              <a:t>4/21/2023</a:t>
            </a:fld>
            <a:endParaRPr lang="en-US"/>
          </a:p>
        </p:txBody>
      </p:sp>
      <p:sp>
        <p:nvSpPr>
          <p:cNvPr id="9" name="Slide Number Placeholder 8"/>
          <p:cNvSpPr>
            <a:spLocks noGrp="1"/>
          </p:cNvSpPr>
          <p:nvPr>
            <p:ph type="sldNum" sz="quarter" idx="12"/>
          </p:nvPr>
        </p:nvSpPr>
        <p:spPr/>
        <p:txBody>
          <a:bodyPr/>
          <a:lstStyle/>
          <a:p>
            <a:fld id="{21782F98-F548-4E33-958E-D2A6C4BA8EFA}" type="slidenum">
              <a:rPr lang="en-US" smtClean="0"/>
              <a:t>‹#›</a:t>
            </a:fld>
            <a:endParaRPr lang="en-US"/>
          </a:p>
        </p:txBody>
      </p:sp>
    </p:spTree>
    <p:extLst>
      <p:ext uri="{BB962C8B-B14F-4D97-AF65-F5344CB8AC3E}">
        <p14:creationId xmlns:p14="http://schemas.microsoft.com/office/powerpoint/2010/main" val="276422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4" name="Footer Placeholder 3"/>
          <p:cNvSpPr>
            <a:spLocks noGrp="1"/>
          </p:cNvSpPr>
          <p:nvPr>
            <p:ph type="ftr" sz="quarter" idx="11"/>
          </p:nvPr>
        </p:nvSpPr>
        <p:spPr/>
        <p:txBody>
          <a:bodyPr/>
          <a:lstStyle/>
          <a:p>
            <a:r>
              <a:rPr lang="en-US"/>
              <a:t>Cấu Trúc Dữ Liệu &amp; Giải Thuật (Data Structures &amp; Algorithms) - Sắp xếp (Sort)</a:t>
            </a:r>
          </a:p>
        </p:txBody>
      </p:sp>
      <p:sp>
        <p:nvSpPr>
          <p:cNvPr id="3" name="Date Placeholder 2"/>
          <p:cNvSpPr>
            <a:spLocks noGrp="1"/>
          </p:cNvSpPr>
          <p:nvPr>
            <p:ph type="dt" sz="half" idx="10"/>
          </p:nvPr>
        </p:nvSpPr>
        <p:spPr/>
        <p:txBody>
          <a:bodyPr/>
          <a:lstStyle/>
          <a:p>
            <a:fld id="{6A3FA49A-2F0D-4628-898B-5F910A7EE4FF}" type="datetime1">
              <a:rPr lang="en-US" smtClean="0"/>
              <a:t>4/21/2023</a:t>
            </a:fld>
            <a:endParaRPr lang="en-US"/>
          </a:p>
        </p:txBody>
      </p:sp>
      <p:sp>
        <p:nvSpPr>
          <p:cNvPr id="5" name="Slide Number Placeholder 4"/>
          <p:cNvSpPr>
            <a:spLocks noGrp="1"/>
          </p:cNvSpPr>
          <p:nvPr>
            <p:ph type="sldNum" sz="quarter" idx="12"/>
          </p:nvPr>
        </p:nvSpPr>
        <p:spPr/>
        <p:txBody>
          <a:bodyPr/>
          <a:lstStyle/>
          <a:p>
            <a:fld id="{21782F98-F548-4E33-958E-D2A6C4BA8EFA}" type="slidenum">
              <a:rPr lang="en-US" smtClean="0"/>
              <a:t>‹#›</a:t>
            </a:fld>
            <a:endParaRPr lang="en-US"/>
          </a:p>
        </p:txBody>
      </p:sp>
    </p:spTree>
    <p:extLst>
      <p:ext uri="{BB962C8B-B14F-4D97-AF65-F5344CB8AC3E}">
        <p14:creationId xmlns:p14="http://schemas.microsoft.com/office/powerpoint/2010/main" val="14106762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itleOnly" preserve="1">
  <p:cSld name="Title Only 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4" name="Footer Placeholder 3"/>
          <p:cNvSpPr>
            <a:spLocks noGrp="1"/>
          </p:cNvSpPr>
          <p:nvPr>
            <p:ph type="ftr" sz="quarter" idx="11"/>
          </p:nvPr>
        </p:nvSpPr>
        <p:spPr/>
        <p:txBody>
          <a:bodyPr/>
          <a:lstStyle/>
          <a:p>
            <a:r>
              <a:rPr lang="en-US"/>
              <a:t>Cấu Trúc Dữ Liệu &amp; Giải Thuật (Data Structures &amp; Algorithms) - Sắp xếp (Sort)</a:t>
            </a:r>
          </a:p>
        </p:txBody>
      </p:sp>
      <p:sp>
        <p:nvSpPr>
          <p:cNvPr id="3" name="Date Placeholder 2"/>
          <p:cNvSpPr>
            <a:spLocks noGrp="1"/>
          </p:cNvSpPr>
          <p:nvPr>
            <p:ph type="dt" sz="half" idx="10"/>
          </p:nvPr>
        </p:nvSpPr>
        <p:spPr/>
        <p:txBody>
          <a:bodyPr/>
          <a:lstStyle/>
          <a:p>
            <a:fld id="{9AC0441B-EAC9-4C75-8334-710D53F31690}" type="datetime1">
              <a:rPr lang="en-US" smtClean="0"/>
              <a:t>4/21/2023</a:t>
            </a:fld>
            <a:endParaRPr lang="en-US"/>
          </a:p>
        </p:txBody>
      </p:sp>
      <p:sp>
        <p:nvSpPr>
          <p:cNvPr id="5" name="Slide Number Placeholder 4"/>
          <p:cNvSpPr>
            <a:spLocks noGrp="1"/>
          </p:cNvSpPr>
          <p:nvPr>
            <p:ph type="sldNum" sz="quarter" idx="12"/>
          </p:nvPr>
        </p:nvSpPr>
        <p:spPr/>
        <p:txBody>
          <a:bodyPr/>
          <a:lstStyle/>
          <a:p>
            <a:fld id="{21782F98-F548-4E33-958E-D2A6C4BA8EFA}" type="slidenum">
              <a:rPr lang="en-US" smtClean="0"/>
              <a:t>‹#›</a:t>
            </a:fld>
            <a:endParaRPr lang="en-US"/>
          </a:p>
        </p:txBody>
      </p:sp>
      <p:pic>
        <p:nvPicPr>
          <p:cNvPr id="6" name="Picture 5">
            <a:extLst>
              <a:ext uri="{FF2B5EF4-FFF2-40B4-BE49-F238E27FC236}">
                <a16:creationId xmlns:a16="http://schemas.microsoft.com/office/drawing/2014/main" id="{2F0C1564-F4CB-4080-B340-F91FCF920A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4950" y="70365"/>
            <a:ext cx="1068282" cy="882027"/>
          </a:xfrm>
          <a:prstGeom prst="rect">
            <a:avLst/>
          </a:prstGeom>
        </p:spPr>
      </p:pic>
      <p:grpSp>
        <p:nvGrpSpPr>
          <p:cNvPr id="7" name="squares">
            <a:extLst>
              <a:ext uri="{FF2B5EF4-FFF2-40B4-BE49-F238E27FC236}">
                <a16:creationId xmlns:a16="http://schemas.microsoft.com/office/drawing/2014/main" id="{47DEEE63-A1BC-4A43-A4AD-76951E5D7313}"/>
              </a:ext>
            </a:extLst>
          </p:cNvPr>
          <p:cNvGrpSpPr/>
          <p:nvPr userDrawn="1"/>
        </p:nvGrpSpPr>
        <p:grpSpPr>
          <a:xfrm>
            <a:off x="1523" y="5639016"/>
            <a:ext cx="1141709" cy="533185"/>
            <a:chOff x="0" y="2343311"/>
            <a:chExt cx="1217066" cy="603796"/>
          </a:xfrm>
        </p:grpSpPr>
        <p:sp>
          <p:nvSpPr>
            <p:cNvPr id="8" name="Rounded Rectangle 7">
              <a:extLst>
                <a:ext uri="{FF2B5EF4-FFF2-40B4-BE49-F238E27FC236}">
                  <a16:creationId xmlns:a16="http://schemas.microsoft.com/office/drawing/2014/main" id="{A77A6632-F6E5-43A1-84B0-4AE988F94BFC}"/>
                </a:ext>
              </a:extLst>
            </p:cNvPr>
            <p:cNvSpPr/>
            <p:nvPr/>
          </p:nvSpPr>
          <p:spPr>
            <a:xfrm>
              <a:off x="787514" y="2347123"/>
              <a:ext cx="429552" cy="599984"/>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a:p>
          </p:txBody>
        </p:sp>
        <p:sp>
          <p:nvSpPr>
            <p:cNvPr id="9" name="Rounded Rectangle 8">
              <a:extLst>
                <a:ext uri="{FF2B5EF4-FFF2-40B4-BE49-F238E27FC236}">
                  <a16:creationId xmlns:a16="http://schemas.microsoft.com/office/drawing/2014/main" id="{8425D3A9-E201-49FC-8A02-A00F4FAA158A}"/>
                </a:ext>
              </a:extLst>
            </p:cNvPr>
            <p:cNvSpPr/>
            <p:nvPr/>
          </p:nvSpPr>
          <p:spPr>
            <a:xfrm>
              <a:off x="286370" y="2347123"/>
              <a:ext cx="429552" cy="59998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a:p>
          </p:txBody>
        </p:sp>
        <p:sp>
          <p:nvSpPr>
            <p:cNvPr id="10" name="Round Same Side Corner Rectangle 9">
              <a:extLst>
                <a:ext uri="{FF2B5EF4-FFF2-40B4-BE49-F238E27FC236}">
                  <a16:creationId xmlns:a16="http://schemas.microsoft.com/office/drawing/2014/main" id="{476A3E42-3880-4E46-9109-3363DDD8FF50}"/>
                </a:ext>
              </a:extLst>
            </p:cNvPr>
            <p:cNvSpPr/>
            <p:nvPr/>
          </p:nvSpPr>
          <p:spPr>
            <a:xfrm rot="5400000">
              <a:off x="-192604" y="2535915"/>
              <a:ext cx="599986" cy="214778"/>
            </a:xfrm>
            <a:prstGeom prst="round2SameRect">
              <a:avLst>
                <a:gd name="adj1" fmla="val 29167"/>
                <a:gd name="adj2"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a:p>
          </p:txBody>
        </p:sp>
      </p:grpSp>
      <p:cxnSp>
        <p:nvCxnSpPr>
          <p:cNvPr id="11" name="Straight Connector 10">
            <a:extLst>
              <a:ext uri="{FF2B5EF4-FFF2-40B4-BE49-F238E27FC236}">
                <a16:creationId xmlns:a16="http://schemas.microsoft.com/office/drawing/2014/main" id="{C5AA3E34-53C5-4668-AF9A-A0EA9AF4B2C4}"/>
              </a:ext>
            </a:extLst>
          </p:cNvPr>
          <p:cNvCxnSpPr/>
          <p:nvPr userDrawn="1"/>
        </p:nvCxnSpPr>
        <p:spPr>
          <a:xfrm>
            <a:off x="1219200" y="1447800"/>
            <a:ext cx="10680243" cy="0"/>
          </a:xfrm>
          <a:prstGeom prst="line">
            <a:avLst/>
          </a:prstGeom>
          <a:ln w="19050">
            <a:solidFill>
              <a:srgbClr val="0000A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6636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pSp>
        <p:nvGrpSpPr>
          <p:cNvPr id="2" name="squares">
            <a:extLst>
              <a:ext uri="{FF2B5EF4-FFF2-40B4-BE49-F238E27FC236}">
                <a16:creationId xmlns:a16="http://schemas.microsoft.com/office/drawing/2014/main" id="{C57A4AB8-5D15-44AC-8A80-ED2E069BBD22}"/>
              </a:ext>
            </a:extLst>
          </p:cNvPr>
          <p:cNvGrpSpPr/>
          <p:nvPr/>
        </p:nvGrpSpPr>
        <p:grpSpPr>
          <a:xfrm>
            <a:off x="0" y="2918442"/>
            <a:ext cx="1622755" cy="805061"/>
            <a:chOff x="0" y="2343311"/>
            <a:chExt cx="1217066" cy="603796"/>
          </a:xfrm>
        </p:grpSpPr>
        <p:sp>
          <p:nvSpPr>
            <p:cNvPr id="3" name="Rounded Rectangle 7">
              <a:extLst>
                <a:ext uri="{FF2B5EF4-FFF2-40B4-BE49-F238E27FC236}">
                  <a16:creationId xmlns:a16="http://schemas.microsoft.com/office/drawing/2014/main" id="{478D5619-DEF4-4F6F-BC11-78D556BE6DF3}"/>
                </a:ext>
              </a:extLst>
            </p:cNvPr>
            <p:cNvSpPr/>
            <p:nvPr/>
          </p:nvSpPr>
          <p:spPr>
            <a:xfrm>
              <a:off x="787514" y="2347123"/>
              <a:ext cx="429552" cy="599984"/>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a:p>
          </p:txBody>
        </p:sp>
        <p:sp>
          <p:nvSpPr>
            <p:cNvPr id="4" name="Rounded Rectangle 8">
              <a:extLst>
                <a:ext uri="{FF2B5EF4-FFF2-40B4-BE49-F238E27FC236}">
                  <a16:creationId xmlns:a16="http://schemas.microsoft.com/office/drawing/2014/main" id="{27B79603-57DF-4000-ACF1-94A257895CD9}"/>
                </a:ext>
              </a:extLst>
            </p:cNvPr>
            <p:cNvSpPr/>
            <p:nvPr/>
          </p:nvSpPr>
          <p:spPr>
            <a:xfrm>
              <a:off x="286370" y="2347123"/>
              <a:ext cx="429552" cy="59998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a:p>
          </p:txBody>
        </p:sp>
        <p:sp>
          <p:nvSpPr>
            <p:cNvPr id="5" name="Round Same Side Corner Rectangle 9">
              <a:extLst>
                <a:ext uri="{FF2B5EF4-FFF2-40B4-BE49-F238E27FC236}">
                  <a16:creationId xmlns:a16="http://schemas.microsoft.com/office/drawing/2014/main" id="{29F8B2DB-73B5-4BE9-9E44-64A2507214C4}"/>
                </a:ext>
              </a:extLst>
            </p:cNvPr>
            <p:cNvSpPr/>
            <p:nvPr/>
          </p:nvSpPr>
          <p:spPr>
            <a:xfrm rot="5400000">
              <a:off x="-192604" y="2535915"/>
              <a:ext cx="599986" cy="214778"/>
            </a:xfrm>
            <a:prstGeom prst="round2SameRect">
              <a:avLst>
                <a:gd name="adj1" fmla="val 29167"/>
                <a:gd name="adj2"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a:p>
          </p:txBody>
        </p:sp>
      </p:grpSp>
    </p:spTree>
    <p:extLst>
      <p:ext uri="{BB962C8B-B14F-4D97-AF65-F5344CB8AC3E}">
        <p14:creationId xmlns:p14="http://schemas.microsoft.com/office/powerpoint/2010/main" val="17664418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ormAutofit/>
          </a:bodyPr>
          <a:lstStyle>
            <a:lvl1pPr algn="l">
              <a:defRPr sz="3600" b="0"/>
            </a:lvl1pPr>
          </a:lstStyle>
          <a:p>
            <a:r>
              <a:rPr lang="en-US"/>
              <a:t>Click to edit Master title style</a:t>
            </a:r>
            <a:endParaRPr/>
          </a:p>
        </p:txBody>
      </p:sp>
      <p:sp>
        <p:nvSpPr>
          <p:cNvPr id="3" name="Content Placeholder 2"/>
          <p:cNvSpPr>
            <a:spLocks noGrp="1"/>
          </p:cNvSpPr>
          <p:nvPr>
            <p:ph idx="1"/>
          </p:nvPr>
        </p:nvSpPr>
        <p:spPr>
          <a:xfrm>
            <a:off x="4876800" y="1600200"/>
            <a:ext cx="6096001" cy="4572000"/>
          </a:xfrm>
        </p:spPr>
        <p:txBody>
          <a:bodyPr>
            <a:normAutofit/>
          </a:bodyPr>
          <a:lstStyle>
            <a:lvl1pPr>
              <a:defRPr sz="2800"/>
            </a:lvl1pPr>
            <a:lvl2pPr>
              <a:defRPr sz="24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Text Placeholder 3"/>
          <p:cNvSpPr>
            <a:spLocks noGrp="1"/>
          </p:cNvSpPr>
          <p:nvPr>
            <p:ph type="body" sz="half" idx="2"/>
          </p:nvPr>
        </p:nvSpPr>
        <p:spPr>
          <a:xfrm>
            <a:off x="1219200" y="1600202"/>
            <a:ext cx="3454400" cy="4571999"/>
          </a:xfrm>
        </p:spPr>
        <p:txBody>
          <a:bodyPr>
            <a:normAutofit/>
          </a:bodyPr>
          <a:lstStyle>
            <a:lvl1pPr marL="0" indent="0">
              <a:buNone/>
              <a:defRPr sz="2800">
                <a:solidFill>
                  <a:schemeClr val="accent1">
                    <a:lumMod val="75000"/>
                  </a:schemeClr>
                </a:solidFill>
              </a:defRPr>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a:t>Cấu Trúc Dữ Liệu &amp; Giải Thuật (Data Structures &amp; Algorithms) - Sắp xếp (Sort)</a:t>
            </a:r>
          </a:p>
        </p:txBody>
      </p:sp>
      <p:sp>
        <p:nvSpPr>
          <p:cNvPr id="5" name="Date Placeholder 4"/>
          <p:cNvSpPr>
            <a:spLocks noGrp="1"/>
          </p:cNvSpPr>
          <p:nvPr>
            <p:ph type="dt" sz="half" idx="10"/>
          </p:nvPr>
        </p:nvSpPr>
        <p:spPr/>
        <p:txBody>
          <a:bodyPr/>
          <a:lstStyle/>
          <a:p>
            <a:fld id="{86F21D91-7FDA-4788-B270-16775ACAC5FC}" type="datetime1">
              <a:rPr lang="en-US" smtClean="0"/>
              <a:t>4/21/2023</a:t>
            </a:fld>
            <a:endParaRPr lang="en-US"/>
          </a:p>
        </p:txBody>
      </p:sp>
      <p:sp>
        <p:nvSpPr>
          <p:cNvPr id="7" name="Slide Number Placeholder 6"/>
          <p:cNvSpPr>
            <a:spLocks noGrp="1"/>
          </p:cNvSpPr>
          <p:nvPr>
            <p:ph type="sldNum" sz="quarter" idx="12"/>
          </p:nvPr>
        </p:nvSpPr>
        <p:spPr/>
        <p:txBody>
          <a:bodyPr/>
          <a:lstStyle/>
          <a:p>
            <a:fld id="{21782F98-F548-4E33-958E-D2A6C4BA8EFA}" type="slidenum">
              <a:rPr lang="en-US" smtClean="0"/>
              <a:t>‹#›</a:t>
            </a:fld>
            <a:endParaRPr lang="en-US"/>
          </a:p>
        </p:txBody>
      </p:sp>
    </p:spTree>
    <p:extLst>
      <p:ext uri="{BB962C8B-B14F-4D97-AF65-F5344CB8AC3E}">
        <p14:creationId xmlns:p14="http://schemas.microsoft.com/office/powerpoint/2010/main" val="292122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977AEAD2-D5F9-4E1D-B0A6-604BACEE5E4E}"/>
              </a:ext>
            </a:extLst>
          </p:cNvPr>
          <p:cNvGrpSpPr/>
          <p:nvPr/>
        </p:nvGrpSpPr>
        <p:grpSpPr>
          <a:xfrm>
            <a:off x="9201323" y="1"/>
            <a:ext cx="2990677" cy="977265"/>
            <a:chOff x="3054154" y="4685464"/>
            <a:chExt cx="2989898" cy="977265"/>
          </a:xfrm>
        </p:grpSpPr>
        <p:sp>
          <p:nvSpPr>
            <p:cNvPr id="16" name="Rectangle 15">
              <a:extLst>
                <a:ext uri="{FF2B5EF4-FFF2-40B4-BE49-F238E27FC236}">
                  <a16:creationId xmlns:a16="http://schemas.microsoft.com/office/drawing/2014/main" id="{D213D99B-2104-4A9F-BDE3-982717982595}"/>
                </a:ext>
              </a:extLst>
            </p:cNvPr>
            <p:cNvSpPr/>
            <p:nvPr/>
          </p:nvSpPr>
          <p:spPr>
            <a:xfrm>
              <a:off x="3331332" y="5066464"/>
              <a:ext cx="2331720" cy="32004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latin typeface="Arial" panose="020B0604020202020204" pitchFamily="34" charset="0"/>
                  <a:cs typeface="Arial" panose="020B0604020202020204" pitchFamily="34" charset="0"/>
                </a:rPr>
                <a:t>www.hoasen.edu.vn</a:t>
              </a:r>
            </a:p>
          </p:txBody>
        </p:sp>
        <p:sp>
          <p:nvSpPr>
            <p:cNvPr id="21" name="Rectangle 20">
              <a:extLst>
                <a:ext uri="{FF2B5EF4-FFF2-40B4-BE49-F238E27FC236}">
                  <a16:creationId xmlns:a16="http://schemas.microsoft.com/office/drawing/2014/main" id="{A12289B9-AF49-4D19-8E64-44D48F3EDA25}"/>
                </a:ext>
              </a:extLst>
            </p:cNvPr>
            <p:cNvSpPr/>
            <p:nvPr/>
          </p:nvSpPr>
          <p:spPr>
            <a:xfrm>
              <a:off x="3054154" y="5385551"/>
              <a:ext cx="277178" cy="27717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2" name="Rectangle 21">
              <a:extLst>
                <a:ext uri="{FF2B5EF4-FFF2-40B4-BE49-F238E27FC236}">
                  <a16:creationId xmlns:a16="http://schemas.microsoft.com/office/drawing/2014/main" id="{80CC91CA-C7FB-4A6F-9352-75B89CB56F9D}"/>
                </a:ext>
              </a:extLst>
            </p:cNvPr>
            <p:cNvSpPr/>
            <p:nvPr/>
          </p:nvSpPr>
          <p:spPr>
            <a:xfrm>
              <a:off x="5663052" y="4685464"/>
              <a:ext cx="381000" cy="38100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pic>
        <p:nvPicPr>
          <p:cNvPr id="20" name="Picture 19">
            <a:extLst>
              <a:ext uri="{FF2B5EF4-FFF2-40B4-BE49-F238E27FC236}">
                <a16:creationId xmlns:a16="http://schemas.microsoft.com/office/drawing/2014/main" id="{8A093B63-C705-43D6-A50C-B1CD2E6E94E5}"/>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74950" y="70365"/>
            <a:ext cx="1068282" cy="882027"/>
          </a:xfrm>
          <a:prstGeom prst="rect">
            <a:avLst/>
          </a:prstGeom>
        </p:spPr>
      </p:pic>
      <p:sp>
        <p:nvSpPr>
          <p:cNvPr id="2" name="Title Placeholder 1"/>
          <p:cNvSpPr>
            <a:spLocks noGrp="1"/>
          </p:cNvSpPr>
          <p:nvPr>
            <p:ph type="title"/>
          </p:nvPr>
        </p:nvSpPr>
        <p:spPr>
          <a:xfrm>
            <a:off x="1219201" y="152400"/>
            <a:ext cx="10680242" cy="1295400"/>
          </a:xfrm>
          <a:prstGeom prst="rect">
            <a:avLst/>
          </a:prstGeom>
        </p:spPr>
        <p:txBody>
          <a:bodyPr vert="horz" lIns="121899" tIns="60949" rIns="121899" bIns="60949" rtlCol="0" anchor="b">
            <a:normAutofit/>
            <a:scene3d>
              <a:camera prst="orthographicFront"/>
              <a:lightRig rig="threePt" dir="t"/>
            </a:scene3d>
            <a:sp3d extrusionH="57150">
              <a:bevelT w="38100" h="38100"/>
            </a:sp3d>
          </a:bodyPr>
          <a:lstStyle/>
          <a:p>
            <a:r>
              <a:rPr lang="en-US"/>
              <a:t>Click to edit Master title style</a:t>
            </a:r>
            <a:endParaRPr/>
          </a:p>
        </p:txBody>
      </p:sp>
      <p:sp>
        <p:nvSpPr>
          <p:cNvPr id="3" name="Text Placeholder 2"/>
          <p:cNvSpPr>
            <a:spLocks noGrp="1"/>
          </p:cNvSpPr>
          <p:nvPr>
            <p:ph type="body" idx="1"/>
          </p:nvPr>
        </p:nvSpPr>
        <p:spPr>
          <a:xfrm>
            <a:off x="1219200" y="1600200"/>
            <a:ext cx="10667999" cy="4572000"/>
          </a:xfrm>
          <a:prstGeom prst="rect">
            <a:avLst/>
          </a:prstGeom>
        </p:spPr>
        <p:txBody>
          <a:bodyPr vert="horz" lIns="121899" tIns="60949" rIns="121899"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3"/>
          </p:nvPr>
        </p:nvSpPr>
        <p:spPr>
          <a:xfrm>
            <a:off x="1219201" y="6448425"/>
            <a:ext cx="8290560" cy="180976"/>
          </a:xfrm>
          <a:prstGeom prst="rect">
            <a:avLst/>
          </a:prstGeom>
        </p:spPr>
        <p:txBody>
          <a:bodyPr vert="horz" lIns="121899" tIns="60949" rIns="121899" bIns="60949" rtlCol="0" anchor="ctr"/>
          <a:lstStyle>
            <a:lvl1pPr algn="l">
              <a:defRPr sz="1200">
                <a:solidFill>
                  <a:srgbClr val="002060"/>
                </a:solidFill>
              </a:defRPr>
            </a:lvl1pPr>
          </a:lstStyle>
          <a:p>
            <a:r>
              <a:rPr lang="en-US"/>
              <a:t>Cấu Trúc Dữ Liệu &amp; Giải Thuật (Data Structures &amp; Algorithms) - Sắp xếp (Sort)</a:t>
            </a:r>
          </a:p>
        </p:txBody>
      </p:sp>
      <p:sp>
        <p:nvSpPr>
          <p:cNvPr id="4" name="Date Placeholder 3"/>
          <p:cNvSpPr>
            <a:spLocks noGrp="1"/>
          </p:cNvSpPr>
          <p:nvPr>
            <p:ph type="dt" sz="half" idx="2"/>
          </p:nvPr>
        </p:nvSpPr>
        <p:spPr>
          <a:xfrm>
            <a:off x="9550400" y="6448425"/>
            <a:ext cx="1422400" cy="180976"/>
          </a:xfrm>
          <a:prstGeom prst="rect">
            <a:avLst/>
          </a:prstGeom>
        </p:spPr>
        <p:txBody>
          <a:bodyPr vert="horz" lIns="121899" tIns="60949" rIns="121899" bIns="60949" rtlCol="0" anchor="ctr"/>
          <a:lstStyle>
            <a:lvl1pPr algn="r">
              <a:defRPr sz="1200">
                <a:solidFill>
                  <a:srgbClr val="002060"/>
                </a:solidFill>
              </a:defRPr>
            </a:lvl1pPr>
          </a:lstStyle>
          <a:p>
            <a:fld id="{42A75C77-2972-45AA-A149-8557E455B120}" type="datetime1">
              <a:rPr lang="en-US" smtClean="0"/>
              <a:t>4/21/2023</a:t>
            </a:fld>
            <a:endParaRPr lang="en-US"/>
          </a:p>
        </p:txBody>
      </p:sp>
      <p:sp>
        <p:nvSpPr>
          <p:cNvPr id="6" name="Slide Number Placeholder 5"/>
          <p:cNvSpPr>
            <a:spLocks noGrp="1"/>
          </p:cNvSpPr>
          <p:nvPr>
            <p:ph type="sldNum" sz="quarter" idx="4"/>
          </p:nvPr>
        </p:nvSpPr>
        <p:spPr>
          <a:xfrm>
            <a:off x="11074400" y="6448425"/>
            <a:ext cx="812800" cy="180976"/>
          </a:xfrm>
          <a:prstGeom prst="rect">
            <a:avLst/>
          </a:prstGeom>
        </p:spPr>
        <p:txBody>
          <a:bodyPr vert="horz" lIns="121899" tIns="60949" rIns="121899" bIns="60949" rtlCol="0" anchor="ctr"/>
          <a:lstStyle>
            <a:lvl1pPr algn="r">
              <a:defRPr sz="1200">
                <a:solidFill>
                  <a:srgbClr val="002060"/>
                </a:solidFill>
              </a:defRPr>
            </a:lvl1pPr>
          </a:lstStyle>
          <a:p>
            <a:fld id="{21782F98-F548-4E33-958E-D2A6C4BA8EFA}" type="slidenum">
              <a:rPr lang="en-US" smtClean="0"/>
              <a:t>‹#›</a:t>
            </a:fld>
            <a:endParaRPr lang="en-US"/>
          </a:p>
        </p:txBody>
      </p:sp>
      <p:grpSp>
        <p:nvGrpSpPr>
          <p:cNvPr id="24" name="squares">
            <a:extLst>
              <a:ext uri="{FF2B5EF4-FFF2-40B4-BE49-F238E27FC236}">
                <a16:creationId xmlns:a16="http://schemas.microsoft.com/office/drawing/2014/main" id="{D12F9285-888D-4066-97B6-C5AFB2FF7829}"/>
              </a:ext>
            </a:extLst>
          </p:cNvPr>
          <p:cNvGrpSpPr/>
          <p:nvPr/>
        </p:nvGrpSpPr>
        <p:grpSpPr>
          <a:xfrm>
            <a:off x="1523" y="5639016"/>
            <a:ext cx="1141709" cy="533185"/>
            <a:chOff x="0" y="2343311"/>
            <a:chExt cx="1217066" cy="603796"/>
          </a:xfrm>
        </p:grpSpPr>
        <p:sp>
          <p:nvSpPr>
            <p:cNvPr id="25" name="Rounded Rectangle 7">
              <a:extLst>
                <a:ext uri="{FF2B5EF4-FFF2-40B4-BE49-F238E27FC236}">
                  <a16:creationId xmlns:a16="http://schemas.microsoft.com/office/drawing/2014/main" id="{0C599B0C-42A9-4F5A-A15F-B95B1EF9248D}"/>
                </a:ext>
              </a:extLst>
            </p:cNvPr>
            <p:cNvSpPr/>
            <p:nvPr/>
          </p:nvSpPr>
          <p:spPr>
            <a:xfrm>
              <a:off x="787514" y="2347123"/>
              <a:ext cx="429552" cy="599984"/>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a:p>
          </p:txBody>
        </p:sp>
        <p:sp>
          <p:nvSpPr>
            <p:cNvPr id="26" name="Rounded Rectangle 8">
              <a:extLst>
                <a:ext uri="{FF2B5EF4-FFF2-40B4-BE49-F238E27FC236}">
                  <a16:creationId xmlns:a16="http://schemas.microsoft.com/office/drawing/2014/main" id="{E527A34F-7FEF-4267-86B1-646FD0EC10D2}"/>
                </a:ext>
              </a:extLst>
            </p:cNvPr>
            <p:cNvSpPr/>
            <p:nvPr/>
          </p:nvSpPr>
          <p:spPr>
            <a:xfrm>
              <a:off x="286370" y="2347123"/>
              <a:ext cx="429552" cy="59998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a:p>
          </p:txBody>
        </p:sp>
        <p:sp>
          <p:nvSpPr>
            <p:cNvPr id="27" name="Round Same Side Corner Rectangle 9">
              <a:extLst>
                <a:ext uri="{FF2B5EF4-FFF2-40B4-BE49-F238E27FC236}">
                  <a16:creationId xmlns:a16="http://schemas.microsoft.com/office/drawing/2014/main" id="{A279244A-E685-4D66-95DE-1CF0D73BE881}"/>
                </a:ext>
              </a:extLst>
            </p:cNvPr>
            <p:cNvSpPr/>
            <p:nvPr/>
          </p:nvSpPr>
          <p:spPr>
            <a:xfrm rot="5400000">
              <a:off x="-192604" y="2535915"/>
              <a:ext cx="599986" cy="214778"/>
            </a:xfrm>
            <a:prstGeom prst="round2SameRect">
              <a:avLst>
                <a:gd name="adj1" fmla="val 29167"/>
                <a:gd name="adj2"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a:p>
          </p:txBody>
        </p:sp>
      </p:grpSp>
      <p:cxnSp>
        <p:nvCxnSpPr>
          <p:cNvPr id="29" name="Straight Connector 28">
            <a:extLst>
              <a:ext uri="{FF2B5EF4-FFF2-40B4-BE49-F238E27FC236}">
                <a16:creationId xmlns:a16="http://schemas.microsoft.com/office/drawing/2014/main" id="{EDE68FC5-648F-42FD-B3A1-4A4175E6CA61}"/>
              </a:ext>
            </a:extLst>
          </p:cNvPr>
          <p:cNvCxnSpPr/>
          <p:nvPr/>
        </p:nvCxnSpPr>
        <p:spPr>
          <a:xfrm>
            <a:off x="1219200" y="1447800"/>
            <a:ext cx="10680243" cy="0"/>
          </a:xfrm>
          <a:prstGeom prst="line">
            <a:avLst/>
          </a:prstGeom>
          <a:ln w="19050">
            <a:solidFill>
              <a:srgbClr val="0000A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5032559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72" r:id="rId7"/>
    <p:sldLayoutId id="2147483667" r:id="rId8"/>
    <p:sldLayoutId id="2147483668" r:id="rId9"/>
    <p:sldLayoutId id="2147483669" r:id="rId10"/>
    <p:sldLayoutId id="2147483670" r:id="rId11"/>
    <p:sldLayoutId id="2147483671" r:id="rId1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txStyles>
    <p:titleStyle>
      <a:lvl1pPr algn="l" defTabSz="1218987" rtl="0" eaLnBrk="1" latinLnBrk="0" hangingPunct="1">
        <a:spcBef>
          <a:spcPct val="0"/>
        </a:spcBef>
        <a:buNone/>
        <a:defRPr sz="3600" kern="1200">
          <a:solidFill>
            <a:schemeClr val="accent3">
              <a:lumMod val="75000"/>
            </a:schemeClr>
          </a:solidFill>
          <a:latin typeface="Verdana" panose="020B0604030504040204" pitchFamily="34" charset="0"/>
          <a:ea typeface="Verdana" panose="020B0604030504040204" pitchFamily="34" charset="0"/>
          <a:cs typeface="+mj-cs"/>
        </a:defRPr>
      </a:lvl1pPr>
    </p:titleStyle>
    <p:bodyStyle>
      <a:lvl1pPr marL="304747" indent="-304747" algn="just" defTabSz="1218987" rtl="0" eaLnBrk="1" latinLnBrk="0" hangingPunct="1">
        <a:lnSpc>
          <a:spcPct val="110000"/>
        </a:lnSpc>
        <a:spcBef>
          <a:spcPts val="1800"/>
        </a:spcBef>
        <a:buClr>
          <a:schemeClr val="accent4">
            <a:lumMod val="50000"/>
          </a:schemeClr>
        </a:buClr>
        <a:buFont typeface="Wingdings" panose="05000000000000000000" pitchFamily="2" charset="2"/>
        <a:buChar char="§"/>
        <a:defRPr sz="2400" kern="1200">
          <a:solidFill>
            <a:srgbClr val="002060"/>
          </a:solidFill>
          <a:latin typeface="Verdana" panose="020B0604030504040204" pitchFamily="34" charset="0"/>
          <a:ea typeface="Verdana" panose="020B0604030504040204" pitchFamily="34" charset="0"/>
          <a:cs typeface="+mn-cs"/>
        </a:defRPr>
      </a:lvl1pPr>
      <a:lvl2pPr marL="755772" indent="-304747" algn="just" defTabSz="1218987" rtl="0" eaLnBrk="1" latinLnBrk="0" hangingPunct="1">
        <a:lnSpc>
          <a:spcPct val="110000"/>
        </a:lnSpc>
        <a:spcBef>
          <a:spcPts val="1200"/>
        </a:spcBef>
        <a:buClr>
          <a:schemeClr val="accent4">
            <a:lumMod val="50000"/>
          </a:schemeClr>
        </a:buClr>
        <a:buFont typeface="Arial" panose="020B0604020202020204" pitchFamily="34" charset="0"/>
        <a:buChar char="•"/>
        <a:defRPr sz="2000" kern="1200">
          <a:solidFill>
            <a:srgbClr val="002060"/>
          </a:solidFill>
          <a:latin typeface="Verdana" panose="020B0604030504040204" pitchFamily="34" charset="0"/>
          <a:ea typeface="Verdana" panose="020B0604030504040204" pitchFamily="34" charset="0"/>
          <a:cs typeface="+mn-cs"/>
        </a:defRPr>
      </a:lvl2pPr>
      <a:lvl3pPr marL="1206797" indent="-304747" algn="just" defTabSz="1218987" rtl="0" eaLnBrk="1" latinLnBrk="0" hangingPunct="1">
        <a:lnSpc>
          <a:spcPct val="110000"/>
        </a:lnSpc>
        <a:spcBef>
          <a:spcPts val="800"/>
        </a:spcBef>
        <a:buClr>
          <a:schemeClr val="accent4">
            <a:lumMod val="50000"/>
          </a:schemeClr>
        </a:buClr>
        <a:buFont typeface="Verdana" panose="020B0604030504040204" pitchFamily="34" charset="0"/>
        <a:buChar char="−"/>
        <a:defRPr sz="1800" kern="1200">
          <a:solidFill>
            <a:srgbClr val="002060"/>
          </a:solidFill>
          <a:latin typeface="Verdana" panose="020B0604030504040204" pitchFamily="34" charset="0"/>
          <a:ea typeface="Verdana" panose="020B0604030504040204" pitchFamily="34" charset="0"/>
          <a:cs typeface="+mn-cs"/>
        </a:defRPr>
      </a:lvl3pPr>
      <a:lvl4pPr marL="1657822" indent="-304747" algn="just" defTabSz="1218987" rtl="0" eaLnBrk="1" latinLnBrk="0" hangingPunct="1">
        <a:lnSpc>
          <a:spcPct val="110000"/>
        </a:lnSpc>
        <a:spcBef>
          <a:spcPts val="800"/>
        </a:spcBef>
        <a:buClr>
          <a:schemeClr val="accent4">
            <a:lumMod val="50000"/>
          </a:schemeClr>
        </a:buClr>
        <a:buFont typeface="Arial" pitchFamily="34" charset="0"/>
        <a:buChar char="•"/>
        <a:defRPr sz="1800" kern="1200">
          <a:solidFill>
            <a:srgbClr val="002060"/>
          </a:solidFill>
          <a:latin typeface="Verdana" panose="020B0604030504040204" pitchFamily="34" charset="0"/>
          <a:ea typeface="Verdana" panose="020B0604030504040204" pitchFamily="34" charset="0"/>
          <a:cs typeface="+mn-cs"/>
        </a:defRPr>
      </a:lvl4pPr>
      <a:lvl5pPr marL="2108847" indent="-304747" algn="just" defTabSz="1218987" rtl="0" eaLnBrk="1" latinLnBrk="0" hangingPunct="1">
        <a:lnSpc>
          <a:spcPct val="110000"/>
        </a:lnSpc>
        <a:spcBef>
          <a:spcPts val="800"/>
        </a:spcBef>
        <a:buClr>
          <a:schemeClr val="accent4">
            <a:lumMod val="50000"/>
          </a:schemeClr>
        </a:buClr>
        <a:buFont typeface="Arial" pitchFamily="34" charset="0"/>
        <a:buChar char="•"/>
        <a:defRPr sz="1800" kern="1200">
          <a:solidFill>
            <a:srgbClr val="002060"/>
          </a:solidFill>
          <a:latin typeface="Verdana" panose="020B0604030504040204" pitchFamily="34" charset="0"/>
          <a:ea typeface="Verdana" panose="020B0604030504040204" pitchFamily="34" charset="0"/>
          <a:cs typeface="+mn-cs"/>
        </a:defRPr>
      </a:lvl5pPr>
      <a:lvl6pPr marL="2559872" indent="-304747" algn="l" defTabSz="1218987" rtl="0" eaLnBrk="1" latinLnBrk="0" hangingPunct="1">
        <a:lnSpc>
          <a:spcPct val="90000"/>
        </a:lnSpc>
        <a:spcBef>
          <a:spcPts val="800"/>
        </a:spcBef>
        <a:buClr>
          <a:schemeClr val="accent1"/>
        </a:buClr>
        <a:buFont typeface="Arial" pitchFamily="34" charset="0"/>
        <a:buChar char="•"/>
        <a:defRPr sz="2000" kern="1200" baseline="0">
          <a:solidFill>
            <a:schemeClr val="tx1"/>
          </a:solidFill>
          <a:latin typeface="+mn-lt"/>
          <a:ea typeface="+mn-ea"/>
          <a:cs typeface="+mn-cs"/>
        </a:defRPr>
      </a:lvl6pPr>
      <a:lvl7pPr marL="3010897" indent="-304747" algn="l" defTabSz="1218987" rtl="0" eaLnBrk="1" latinLnBrk="0" hangingPunct="1">
        <a:lnSpc>
          <a:spcPct val="90000"/>
        </a:lnSpc>
        <a:spcBef>
          <a:spcPts val="800"/>
        </a:spcBef>
        <a:buClr>
          <a:schemeClr val="accent1"/>
        </a:buClr>
        <a:buFont typeface="Arial" pitchFamily="34" charset="0"/>
        <a:buChar char="•"/>
        <a:defRPr sz="2000" kern="1200" baseline="0">
          <a:solidFill>
            <a:schemeClr val="tx1"/>
          </a:solidFill>
          <a:latin typeface="+mn-lt"/>
          <a:ea typeface="+mn-ea"/>
          <a:cs typeface="+mn-cs"/>
        </a:defRPr>
      </a:lvl7pPr>
      <a:lvl8pPr marL="3461922" indent="-304747" algn="l" defTabSz="1218987" rtl="0" eaLnBrk="1" latinLnBrk="0" hangingPunct="1">
        <a:lnSpc>
          <a:spcPct val="90000"/>
        </a:lnSpc>
        <a:spcBef>
          <a:spcPts val="800"/>
        </a:spcBef>
        <a:buClr>
          <a:schemeClr val="accent1"/>
        </a:buClr>
        <a:buFont typeface="Arial" pitchFamily="34" charset="0"/>
        <a:buChar char="•"/>
        <a:defRPr sz="2000" kern="1200" baseline="0">
          <a:solidFill>
            <a:schemeClr val="tx1"/>
          </a:solidFill>
          <a:latin typeface="+mn-lt"/>
          <a:ea typeface="+mn-ea"/>
          <a:cs typeface="+mn-cs"/>
        </a:defRPr>
      </a:lvl8pPr>
      <a:lvl9pPr marL="3912947" indent="-304747" algn="l" defTabSz="1218987" rtl="0" eaLnBrk="1" latinLnBrk="0" hangingPunct="1">
        <a:lnSpc>
          <a:spcPct val="90000"/>
        </a:lnSpc>
        <a:spcBef>
          <a:spcPts val="800"/>
        </a:spcBef>
        <a:buClr>
          <a:schemeClr val="accent1"/>
        </a:buClr>
        <a:buFont typeface="Arial" pitchFamily="34" charset="0"/>
        <a:buChar char="•"/>
        <a:defRPr sz="2000" kern="1200" baseline="0">
          <a:solidFill>
            <a:schemeClr val="tx1"/>
          </a:solidFill>
          <a:latin typeface="+mn-lt"/>
          <a:ea typeface="+mn-ea"/>
          <a:cs typeface="+mn-cs"/>
        </a:defRPr>
      </a:lvl9pPr>
    </p:bodyStyle>
    <p:otherStyle>
      <a:defPPr>
        <a:defRPr/>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2" pos="3839">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9.gif"/><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gif"/><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2.gif"/><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19201" y="1905000"/>
            <a:ext cx="10666492" cy="2209800"/>
          </a:xfrm>
        </p:spPr>
        <p:txBody>
          <a:bodyPr/>
          <a:lstStyle/>
          <a:p>
            <a:pPr algn="r"/>
            <a:br>
              <a:rPr lang="en-US" sz="7200">
                <a:solidFill>
                  <a:schemeClr val="accent4"/>
                </a:solidFill>
              </a:rPr>
            </a:br>
            <a:r>
              <a:rPr lang="en-US" sz="7200">
                <a:solidFill>
                  <a:schemeClr val="accent4"/>
                </a:solidFill>
              </a:rPr>
              <a:t>Cấu Trúc Dữ Liệu</a:t>
            </a:r>
            <a:br>
              <a:rPr lang="en-US" sz="7200">
                <a:solidFill>
                  <a:schemeClr val="accent4"/>
                </a:solidFill>
              </a:rPr>
            </a:br>
            <a:r>
              <a:rPr lang="en-US" sz="7200">
                <a:solidFill>
                  <a:schemeClr val="accent4"/>
                </a:solidFill>
              </a:rPr>
              <a:t>&amp; Giải Thuật</a:t>
            </a:r>
            <a:endParaRPr lang="en-US" sz="13800">
              <a:solidFill>
                <a:schemeClr val="accent4"/>
              </a:solidFill>
            </a:endParaRPr>
          </a:p>
        </p:txBody>
      </p:sp>
      <p:sp>
        <p:nvSpPr>
          <p:cNvPr id="3" name="Subtitle 2"/>
          <p:cNvSpPr>
            <a:spLocks noGrp="1"/>
          </p:cNvSpPr>
          <p:nvPr>
            <p:ph type="subTitle" idx="1"/>
          </p:nvPr>
        </p:nvSpPr>
        <p:spPr>
          <a:xfrm>
            <a:off x="2293885" y="5410200"/>
            <a:ext cx="9591809" cy="886344"/>
          </a:xfrm>
        </p:spPr>
        <p:txBody>
          <a:bodyPr>
            <a:normAutofit/>
          </a:bodyPr>
          <a:lstStyle/>
          <a:p>
            <a:pPr algn="r"/>
            <a:r>
              <a:rPr lang="en-US">
                <a:solidFill>
                  <a:srgbClr val="0000AC"/>
                </a:solidFill>
              </a:rPr>
              <a:t>GV: Phan Hồng Trung</a:t>
            </a:r>
          </a:p>
        </p:txBody>
      </p:sp>
      <p:sp>
        <p:nvSpPr>
          <p:cNvPr id="4" name="Title 1">
            <a:extLst>
              <a:ext uri="{FF2B5EF4-FFF2-40B4-BE49-F238E27FC236}">
                <a16:creationId xmlns:a16="http://schemas.microsoft.com/office/drawing/2014/main" id="{29EA06A3-8B8E-4F32-A4A5-E44F102A338C}"/>
              </a:ext>
            </a:extLst>
          </p:cNvPr>
          <p:cNvSpPr txBox="1">
            <a:spLocks/>
          </p:cNvSpPr>
          <p:nvPr/>
        </p:nvSpPr>
        <p:spPr>
          <a:xfrm>
            <a:off x="1219201" y="4114800"/>
            <a:ext cx="10666492" cy="647700"/>
          </a:xfrm>
          <a:prstGeom prst="rect">
            <a:avLst/>
          </a:prstGeom>
        </p:spPr>
        <p:txBody>
          <a:bodyPr vert="horz" lIns="121899" tIns="60949" rIns="121899" bIns="60949" rtlCol="0" anchor="b">
            <a:noAutofit/>
            <a:scene3d>
              <a:camera prst="orthographicFront"/>
              <a:lightRig rig="threePt" dir="t"/>
            </a:scene3d>
            <a:sp3d extrusionH="57150">
              <a:bevelT w="38100" h="38100"/>
            </a:sp3d>
          </a:bodyPr>
          <a:lstStyle>
            <a:lvl1pPr algn="l" defTabSz="1218987" rtl="0" eaLnBrk="1" latinLnBrk="0" hangingPunct="1">
              <a:lnSpc>
                <a:spcPct val="80000"/>
              </a:lnSpc>
              <a:spcBef>
                <a:spcPct val="0"/>
              </a:spcBef>
              <a:buNone/>
              <a:defRPr sz="6000" b="0" kern="1200" cap="none" spc="0">
                <a:ln w="0"/>
                <a:solidFill>
                  <a:schemeClr val="accent3">
                    <a:lumMod val="75000"/>
                  </a:schemeClr>
                </a:solidFill>
                <a:effectLst>
                  <a:outerShdw blurRad="38100" dist="25400" dir="5400000" algn="ctr" rotWithShape="0">
                    <a:srgbClr val="6E747A">
                      <a:alpha val="43000"/>
                    </a:srgbClr>
                  </a:outerShdw>
                </a:effectLst>
                <a:latin typeface="Verdana" panose="020B0604030504040204" pitchFamily="34" charset="0"/>
                <a:ea typeface="Verdana" panose="020B0604030504040204" pitchFamily="34" charset="0"/>
                <a:cs typeface="+mj-cs"/>
              </a:defRPr>
            </a:lvl1pPr>
          </a:lstStyle>
          <a:p>
            <a:pPr algn="r"/>
            <a:br>
              <a:rPr lang="en-US" sz="2800">
                <a:solidFill>
                  <a:srgbClr val="0070C0"/>
                </a:solidFill>
              </a:rPr>
            </a:br>
            <a:r>
              <a:rPr lang="en-US" sz="2800">
                <a:solidFill>
                  <a:srgbClr val="0000AC"/>
                </a:solidFill>
              </a:rPr>
              <a:t>Data Structures &amp; Algorithms</a:t>
            </a:r>
          </a:p>
        </p:txBody>
      </p:sp>
    </p:spTree>
    <p:extLst>
      <p:ext uri="{BB962C8B-B14F-4D97-AF65-F5344CB8AC3E}">
        <p14:creationId xmlns:p14="http://schemas.microsoft.com/office/powerpoint/2010/main" val="2801835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2A7230-2AB0-4586-A117-72D4D3E2DAA2}"/>
              </a:ext>
            </a:extLst>
          </p:cNvPr>
          <p:cNvSpPr>
            <a:spLocks noGrp="1"/>
          </p:cNvSpPr>
          <p:nvPr>
            <p:ph type="title"/>
          </p:nvPr>
        </p:nvSpPr>
        <p:spPr/>
        <p:txBody>
          <a:bodyPr/>
          <a:lstStyle/>
          <a:p>
            <a:r>
              <a:rPr lang="en-AU"/>
              <a:t>Interchange sort - </a:t>
            </a:r>
            <a:r>
              <a:rPr lang="en-US"/>
              <a:t>Minh họa</a:t>
            </a:r>
          </a:p>
        </p:txBody>
      </p:sp>
      <p:sp>
        <p:nvSpPr>
          <p:cNvPr id="3" name="Footer Placeholder 2">
            <a:extLst>
              <a:ext uri="{FF2B5EF4-FFF2-40B4-BE49-F238E27FC236}">
                <a16:creationId xmlns:a16="http://schemas.microsoft.com/office/drawing/2014/main" id="{F3CE82E8-2431-43AB-815D-6C5EE1AC6865}"/>
              </a:ext>
            </a:extLst>
          </p:cNvPr>
          <p:cNvSpPr>
            <a:spLocks noGrp="1"/>
          </p:cNvSpPr>
          <p:nvPr>
            <p:ph type="ftr" sz="quarter" idx="11"/>
          </p:nvPr>
        </p:nvSpPr>
        <p:spPr/>
        <p:txBody>
          <a:bodyPr/>
          <a:lstStyle/>
          <a:p>
            <a:r>
              <a:rPr lang="en-US"/>
              <a:t>Cấu Trúc Dữ Liệu &amp; Giải Thuật (Data Structures &amp; Algorithms) - Sắp xếp (Sort)</a:t>
            </a:r>
          </a:p>
        </p:txBody>
      </p:sp>
      <p:sp>
        <p:nvSpPr>
          <p:cNvPr id="4" name="Date Placeholder 3">
            <a:extLst>
              <a:ext uri="{FF2B5EF4-FFF2-40B4-BE49-F238E27FC236}">
                <a16:creationId xmlns:a16="http://schemas.microsoft.com/office/drawing/2014/main" id="{C86FD7BB-71E9-4D25-BD89-410C355D846E}"/>
              </a:ext>
            </a:extLst>
          </p:cNvPr>
          <p:cNvSpPr>
            <a:spLocks noGrp="1"/>
          </p:cNvSpPr>
          <p:nvPr>
            <p:ph type="dt" sz="half" idx="10"/>
          </p:nvPr>
        </p:nvSpPr>
        <p:spPr/>
        <p:txBody>
          <a:bodyPr/>
          <a:lstStyle/>
          <a:p>
            <a:fld id="{5EB56F24-9EBF-4DE4-8EBA-905168281A63}" type="datetime1">
              <a:rPr lang="en-US" smtClean="0"/>
              <a:t>4/21/2023</a:t>
            </a:fld>
            <a:endParaRPr lang="en-US"/>
          </a:p>
        </p:txBody>
      </p:sp>
      <p:sp>
        <p:nvSpPr>
          <p:cNvPr id="5" name="Slide Number Placeholder 4">
            <a:extLst>
              <a:ext uri="{FF2B5EF4-FFF2-40B4-BE49-F238E27FC236}">
                <a16:creationId xmlns:a16="http://schemas.microsoft.com/office/drawing/2014/main" id="{9C62F284-6373-493E-B3C0-7560D096BEA6}"/>
              </a:ext>
            </a:extLst>
          </p:cNvPr>
          <p:cNvSpPr>
            <a:spLocks noGrp="1"/>
          </p:cNvSpPr>
          <p:nvPr>
            <p:ph type="sldNum" sz="quarter" idx="12"/>
          </p:nvPr>
        </p:nvSpPr>
        <p:spPr/>
        <p:txBody>
          <a:bodyPr/>
          <a:lstStyle/>
          <a:p>
            <a:fld id="{21782F98-F548-4E33-958E-D2A6C4BA8EFA}" type="slidenum">
              <a:rPr lang="en-US" smtClean="0"/>
              <a:t>10</a:t>
            </a:fld>
            <a:endParaRPr lang="en-US"/>
          </a:p>
        </p:txBody>
      </p:sp>
      <p:pic>
        <p:nvPicPr>
          <p:cNvPr id="7" name="Picture 2">
            <a:extLst>
              <a:ext uri="{FF2B5EF4-FFF2-40B4-BE49-F238E27FC236}">
                <a16:creationId xmlns:a16="http://schemas.microsoft.com/office/drawing/2014/main" id="{2858C833-E294-426D-A80B-23CAC437CD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29728" y="1662112"/>
            <a:ext cx="6932543"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174033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E96F75-EA6D-40BA-BA5F-2EE6636E9425}"/>
              </a:ext>
            </a:extLst>
          </p:cNvPr>
          <p:cNvSpPr>
            <a:spLocks noGrp="1"/>
          </p:cNvSpPr>
          <p:nvPr>
            <p:ph type="title"/>
          </p:nvPr>
        </p:nvSpPr>
        <p:spPr/>
        <p:txBody>
          <a:bodyPr/>
          <a:lstStyle/>
          <a:p>
            <a:r>
              <a:rPr lang="en-AU"/>
              <a:t>Interchange sort - </a:t>
            </a:r>
            <a:r>
              <a:rPr lang="en-US"/>
              <a:t>Minh họa</a:t>
            </a:r>
          </a:p>
        </p:txBody>
      </p:sp>
      <p:sp>
        <p:nvSpPr>
          <p:cNvPr id="3" name="Footer Placeholder 2">
            <a:extLst>
              <a:ext uri="{FF2B5EF4-FFF2-40B4-BE49-F238E27FC236}">
                <a16:creationId xmlns:a16="http://schemas.microsoft.com/office/drawing/2014/main" id="{DE5DC260-4581-4803-9439-42C3456E4A0B}"/>
              </a:ext>
            </a:extLst>
          </p:cNvPr>
          <p:cNvSpPr>
            <a:spLocks noGrp="1"/>
          </p:cNvSpPr>
          <p:nvPr>
            <p:ph type="ftr" sz="quarter" idx="11"/>
          </p:nvPr>
        </p:nvSpPr>
        <p:spPr/>
        <p:txBody>
          <a:bodyPr/>
          <a:lstStyle/>
          <a:p>
            <a:r>
              <a:rPr lang="en-US"/>
              <a:t>Cấu Trúc Dữ Liệu &amp; Giải Thuật (Data Structures &amp; Algorithms) - Sắp xếp (Sort)</a:t>
            </a:r>
          </a:p>
        </p:txBody>
      </p:sp>
      <p:sp>
        <p:nvSpPr>
          <p:cNvPr id="4" name="Date Placeholder 3">
            <a:extLst>
              <a:ext uri="{FF2B5EF4-FFF2-40B4-BE49-F238E27FC236}">
                <a16:creationId xmlns:a16="http://schemas.microsoft.com/office/drawing/2014/main" id="{638DE5B1-936D-47B8-82E0-9A68D0541E65}"/>
              </a:ext>
            </a:extLst>
          </p:cNvPr>
          <p:cNvSpPr>
            <a:spLocks noGrp="1"/>
          </p:cNvSpPr>
          <p:nvPr>
            <p:ph type="dt" sz="half" idx="10"/>
          </p:nvPr>
        </p:nvSpPr>
        <p:spPr/>
        <p:txBody>
          <a:bodyPr/>
          <a:lstStyle/>
          <a:p>
            <a:fld id="{6A3FA49A-2F0D-4628-898B-5F910A7EE4FF}" type="datetime1">
              <a:rPr lang="en-US" smtClean="0"/>
              <a:t>4/21/2023</a:t>
            </a:fld>
            <a:endParaRPr lang="en-US"/>
          </a:p>
        </p:txBody>
      </p:sp>
      <p:sp>
        <p:nvSpPr>
          <p:cNvPr id="5" name="Slide Number Placeholder 4">
            <a:extLst>
              <a:ext uri="{FF2B5EF4-FFF2-40B4-BE49-F238E27FC236}">
                <a16:creationId xmlns:a16="http://schemas.microsoft.com/office/drawing/2014/main" id="{D2136952-DA65-4258-9670-6511FF7306DA}"/>
              </a:ext>
            </a:extLst>
          </p:cNvPr>
          <p:cNvSpPr>
            <a:spLocks noGrp="1"/>
          </p:cNvSpPr>
          <p:nvPr>
            <p:ph type="sldNum" sz="quarter" idx="12"/>
          </p:nvPr>
        </p:nvSpPr>
        <p:spPr/>
        <p:txBody>
          <a:bodyPr/>
          <a:lstStyle/>
          <a:p>
            <a:fld id="{21782F98-F548-4E33-958E-D2A6C4BA8EFA}" type="slidenum">
              <a:rPr lang="en-US" smtClean="0"/>
              <a:t>11</a:t>
            </a:fld>
            <a:endParaRPr lang="en-US"/>
          </a:p>
        </p:txBody>
      </p:sp>
      <p:pic>
        <p:nvPicPr>
          <p:cNvPr id="7" name="Picture 6">
            <a:extLst>
              <a:ext uri="{FF2B5EF4-FFF2-40B4-BE49-F238E27FC236}">
                <a16:creationId xmlns:a16="http://schemas.microsoft.com/office/drawing/2014/main" id="{2CD37B7C-5444-4913-B95B-4CDE72CBE4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55532" y="1795462"/>
            <a:ext cx="7483584" cy="4306824"/>
          </a:xfrm>
          <a:prstGeom prst="rect">
            <a:avLst/>
          </a:prstGeom>
          <a:ln>
            <a:noFill/>
          </a:ln>
        </p:spPr>
      </p:pic>
    </p:spTree>
    <p:extLst>
      <p:ext uri="{BB962C8B-B14F-4D97-AF65-F5344CB8AC3E}">
        <p14:creationId xmlns:p14="http://schemas.microsoft.com/office/powerpoint/2010/main" val="41633944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3757B7-BE73-441D-919E-6F1C4B7DF2EB}"/>
              </a:ext>
            </a:extLst>
          </p:cNvPr>
          <p:cNvSpPr>
            <a:spLocks noGrp="1"/>
          </p:cNvSpPr>
          <p:nvPr>
            <p:ph type="title"/>
          </p:nvPr>
        </p:nvSpPr>
        <p:spPr/>
        <p:txBody>
          <a:bodyPr/>
          <a:lstStyle/>
          <a:p>
            <a:r>
              <a:rPr lang="en-AU"/>
              <a:t>Interchange sort – </a:t>
            </a:r>
            <a:r>
              <a:rPr lang="en-US"/>
              <a:t>Giải thuật</a:t>
            </a:r>
          </a:p>
        </p:txBody>
      </p:sp>
      <p:sp>
        <p:nvSpPr>
          <p:cNvPr id="3" name="Content Placeholder 2">
            <a:extLst>
              <a:ext uri="{FF2B5EF4-FFF2-40B4-BE49-F238E27FC236}">
                <a16:creationId xmlns:a16="http://schemas.microsoft.com/office/drawing/2014/main" id="{188624AB-FDB5-4400-98C1-3BA9639C08ED}"/>
              </a:ext>
            </a:extLst>
          </p:cNvPr>
          <p:cNvSpPr>
            <a:spLocks noGrp="1"/>
          </p:cNvSpPr>
          <p:nvPr>
            <p:ph idx="1"/>
          </p:nvPr>
        </p:nvSpPr>
        <p:spPr/>
        <p:txBody>
          <a:bodyPr/>
          <a:lstStyle/>
          <a:p>
            <a:pPr>
              <a:buClr>
                <a:srgbClr val="002776"/>
              </a:buClr>
            </a:pPr>
            <a:r>
              <a:rPr lang="en-AU" altLang="en-US">
                <a:solidFill>
                  <a:srgbClr val="001A4F"/>
                </a:solidFill>
              </a:rPr>
              <a:t>B1: </a:t>
            </a:r>
            <a:r>
              <a:rPr lang="vi-VN" altLang="en-US">
                <a:solidFill>
                  <a:srgbClr val="001A4F"/>
                </a:solidFill>
              </a:rPr>
              <a:t>i = </a:t>
            </a:r>
            <a:r>
              <a:rPr lang="en-US" altLang="en-US">
                <a:solidFill>
                  <a:srgbClr val="001A4F"/>
                </a:solidFill>
              </a:rPr>
              <a:t>0</a:t>
            </a:r>
            <a:r>
              <a:rPr lang="vi-VN" altLang="en-US">
                <a:solidFill>
                  <a:srgbClr val="001A4F"/>
                </a:solidFill>
              </a:rPr>
              <a:t>;</a:t>
            </a:r>
            <a:r>
              <a:rPr lang="en-US" altLang="en-US">
                <a:solidFill>
                  <a:srgbClr val="001A4F"/>
                </a:solidFill>
              </a:rPr>
              <a:t> </a:t>
            </a:r>
            <a:r>
              <a:rPr lang="vi-VN" altLang="en-US">
                <a:solidFill>
                  <a:srgbClr val="001A4F"/>
                </a:solidFill>
              </a:rPr>
              <a:t>//bắt đầu từ đầu dãy</a:t>
            </a:r>
            <a:endParaRPr lang="en-US" altLang="en-US">
              <a:solidFill>
                <a:srgbClr val="001A4F"/>
              </a:solidFill>
            </a:endParaRPr>
          </a:p>
          <a:p>
            <a:pPr>
              <a:buClr>
                <a:srgbClr val="002776"/>
              </a:buClr>
            </a:pPr>
            <a:r>
              <a:rPr lang="en-US" altLang="en-US">
                <a:solidFill>
                  <a:srgbClr val="001A4F"/>
                </a:solidFill>
              </a:rPr>
              <a:t>B2: j = i+1; </a:t>
            </a:r>
          </a:p>
          <a:p>
            <a:pPr>
              <a:buClr>
                <a:srgbClr val="002776"/>
              </a:buClr>
            </a:pPr>
            <a:r>
              <a:rPr lang="en-US" altLang="en-US">
                <a:solidFill>
                  <a:srgbClr val="001A4F"/>
                </a:solidFill>
              </a:rPr>
              <a:t>B3: khi (j &lt; n), thực hiện: //tìm các nghịch thế</a:t>
            </a:r>
          </a:p>
          <a:p>
            <a:pPr lvl="1">
              <a:buClr>
                <a:srgbClr val="002776"/>
              </a:buClr>
              <a:buFont typeface="Wingdings" panose="05000000000000000000" pitchFamily="2" charset="2"/>
              <a:buChar char="§"/>
            </a:pPr>
            <a:r>
              <a:rPr lang="en-US" altLang="en-US">
                <a:solidFill>
                  <a:srgbClr val="001A4F"/>
                </a:solidFill>
              </a:rPr>
              <a:t>Nếu (a[j] &lt; a[i]), thì hoán vị (a[j], a[i])</a:t>
            </a:r>
          </a:p>
          <a:p>
            <a:pPr lvl="1">
              <a:buClr>
                <a:srgbClr val="002776"/>
              </a:buClr>
              <a:buFont typeface="Wingdings" panose="05000000000000000000" pitchFamily="2" charset="2"/>
              <a:buChar char="§"/>
            </a:pPr>
            <a:r>
              <a:rPr lang="en-US" altLang="en-US">
                <a:solidFill>
                  <a:srgbClr val="001A4F"/>
                </a:solidFill>
              </a:rPr>
              <a:t>j = j + 1;</a:t>
            </a:r>
            <a:endParaRPr lang="en-AU" altLang="en-US">
              <a:solidFill>
                <a:srgbClr val="001A4F"/>
              </a:solidFill>
            </a:endParaRPr>
          </a:p>
          <a:p>
            <a:pPr>
              <a:buClr>
                <a:srgbClr val="002776"/>
              </a:buClr>
            </a:pPr>
            <a:r>
              <a:rPr lang="en-AU" altLang="en-US">
                <a:solidFill>
                  <a:srgbClr val="001A4F"/>
                </a:solidFill>
              </a:rPr>
              <a:t>B4: i = i + 1;</a:t>
            </a:r>
          </a:p>
          <a:p>
            <a:pPr lvl="1">
              <a:buClr>
                <a:srgbClr val="002776"/>
              </a:buClr>
              <a:buFont typeface="Wingdings" panose="05000000000000000000" pitchFamily="2" charset="2"/>
              <a:buChar char="§"/>
            </a:pPr>
            <a:r>
              <a:rPr lang="en-AU" altLang="en-US">
                <a:solidFill>
                  <a:srgbClr val="001A4F"/>
                </a:solidFill>
              </a:rPr>
              <a:t>Nếu (i &lt; n - 1), thì lặp lại B2</a:t>
            </a:r>
          </a:p>
          <a:p>
            <a:pPr lvl="1">
              <a:buClr>
                <a:srgbClr val="002776"/>
              </a:buClr>
              <a:buFont typeface="Wingdings" panose="05000000000000000000" pitchFamily="2" charset="2"/>
              <a:buChar char="§"/>
            </a:pPr>
            <a:r>
              <a:rPr lang="en-AU" altLang="en-US">
                <a:solidFill>
                  <a:srgbClr val="001A4F"/>
                </a:solidFill>
              </a:rPr>
              <a:t>Ngược lại, thì dừng</a:t>
            </a:r>
            <a:endParaRPr lang="en-US" altLang="en-US">
              <a:solidFill>
                <a:srgbClr val="001A4F"/>
              </a:solidFill>
            </a:endParaRPr>
          </a:p>
        </p:txBody>
      </p:sp>
      <p:sp>
        <p:nvSpPr>
          <p:cNvPr id="4" name="Footer Placeholder 3">
            <a:extLst>
              <a:ext uri="{FF2B5EF4-FFF2-40B4-BE49-F238E27FC236}">
                <a16:creationId xmlns:a16="http://schemas.microsoft.com/office/drawing/2014/main" id="{E334758E-24A8-4F02-95D1-BEC9A84613F6}"/>
              </a:ext>
            </a:extLst>
          </p:cNvPr>
          <p:cNvSpPr>
            <a:spLocks noGrp="1"/>
          </p:cNvSpPr>
          <p:nvPr>
            <p:ph type="ftr" sz="quarter" idx="11"/>
          </p:nvPr>
        </p:nvSpPr>
        <p:spPr/>
        <p:txBody>
          <a:bodyPr/>
          <a:lstStyle/>
          <a:p>
            <a:r>
              <a:rPr lang="en-US"/>
              <a:t>Cấu Trúc Dữ Liệu &amp; Giải Thuật (Data Structures &amp; Algorithms) - Sắp xếp (Sort)</a:t>
            </a:r>
          </a:p>
        </p:txBody>
      </p:sp>
      <p:sp>
        <p:nvSpPr>
          <p:cNvPr id="5" name="Date Placeholder 4">
            <a:extLst>
              <a:ext uri="{FF2B5EF4-FFF2-40B4-BE49-F238E27FC236}">
                <a16:creationId xmlns:a16="http://schemas.microsoft.com/office/drawing/2014/main" id="{BE692D34-AAB3-411D-AD74-0CC01FE79972}"/>
              </a:ext>
            </a:extLst>
          </p:cNvPr>
          <p:cNvSpPr>
            <a:spLocks noGrp="1"/>
          </p:cNvSpPr>
          <p:nvPr>
            <p:ph type="dt" sz="half" idx="10"/>
          </p:nvPr>
        </p:nvSpPr>
        <p:spPr/>
        <p:txBody>
          <a:bodyPr/>
          <a:lstStyle/>
          <a:p>
            <a:fld id="{9ED315D3-F63C-40BB-BCDF-DEACFE3E2AA4}" type="datetime1">
              <a:rPr lang="en-US" smtClean="0"/>
              <a:t>4/21/2023</a:t>
            </a:fld>
            <a:endParaRPr lang="en-US"/>
          </a:p>
        </p:txBody>
      </p:sp>
      <p:sp>
        <p:nvSpPr>
          <p:cNvPr id="6" name="Slide Number Placeholder 5">
            <a:extLst>
              <a:ext uri="{FF2B5EF4-FFF2-40B4-BE49-F238E27FC236}">
                <a16:creationId xmlns:a16="http://schemas.microsoft.com/office/drawing/2014/main" id="{C3097D0F-4375-4DA2-972B-62AC6C99B7A7}"/>
              </a:ext>
            </a:extLst>
          </p:cNvPr>
          <p:cNvSpPr>
            <a:spLocks noGrp="1"/>
          </p:cNvSpPr>
          <p:nvPr>
            <p:ph type="sldNum" sz="quarter" idx="12"/>
          </p:nvPr>
        </p:nvSpPr>
        <p:spPr/>
        <p:txBody>
          <a:bodyPr/>
          <a:lstStyle/>
          <a:p>
            <a:fld id="{21782F98-F548-4E33-958E-D2A6C4BA8EFA}" type="slidenum">
              <a:rPr lang="en-US" smtClean="0"/>
              <a:t>12</a:t>
            </a:fld>
            <a:endParaRPr lang="en-US"/>
          </a:p>
        </p:txBody>
      </p:sp>
    </p:spTree>
    <p:extLst>
      <p:ext uri="{BB962C8B-B14F-4D97-AF65-F5344CB8AC3E}">
        <p14:creationId xmlns:p14="http://schemas.microsoft.com/office/powerpoint/2010/main" val="2713257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2A7230-2AB0-4586-A117-72D4D3E2DAA2}"/>
              </a:ext>
            </a:extLst>
          </p:cNvPr>
          <p:cNvSpPr>
            <a:spLocks noGrp="1"/>
          </p:cNvSpPr>
          <p:nvPr>
            <p:ph type="title"/>
          </p:nvPr>
        </p:nvSpPr>
        <p:spPr/>
        <p:txBody>
          <a:bodyPr/>
          <a:lstStyle/>
          <a:p>
            <a:r>
              <a:rPr lang="en-AU"/>
              <a:t>Interchange sort – Cài đặt</a:t>
            </a:r>
            <a:endParaRPr lang="en-US"/>
          </a:p>
        </p:txBody>
      </p:sp>
      <p:sp>
        <p:nvSpPr>
          <p:cNvPr id="3" name="Footer Placeholder 2">
            <a:extLst>
              <a:ext uri="{FF2B5EF4-FFF2-40B4-BE49-F238E27FC236}">
                <a16:creationId xmlns:a16="http://schemas.microsoft.com/office/drawing/2014/main" id="{F3CE82E8-2431-43AB-815D-6C5EE1AC6865}"/>
              </a:ext>
            </a:extLst>
          </p:cNvPr>
          <p:cNvSpPr>
            <a:spLocks noGrp="1"/>
          </p:cNvSpPr>
          <p:nvPr>
            <p:ph type="ftr" sz="quarter" idx="11"/>
          </p:nvPr>
        </p:nvSpPr>
        <p:spPr/>
        <p:txBody>
          <a:bodyPr/>
          <a:lstStyle/>
          <a:p>
            <a:r>
              <a:rPr lang="en-US"/>
              <a:t>Cấu Trúc Dữ Liệu &amp; Giải Thuật (Data Structures &amp; Algorithms) - Sắp xếp (Sort)</a:t>
            </a:r>
          </a:p>
        </p:txBody>
      </p:sp>
      <p:sp>
        <p:nvSpPr>
          <p:cNvPr id="4" name="Date Placeholder 3">
            <a:extLst>
              <a:ext uri="{FF2B5EF4-FFF2-40B4-BE49-F238E27FC236}">
                <a16:creationId xmlns:a16="http://schemas.microsoft.com/office/drawing/2014/main" id="{C86FD7BB-71E9-4D25-BD89-410C355D846E}"/>
              </a:ext>
            </a:extLst>
          </p:cNvPr>
          <p:cNvSpPr>
            <a:spLocks noGrp="1"/>
          </p:cNvSpPr>
          <p:nvPr>
            <p:ph type="dt" sz="half" idx="10"/>
          </p:nvPr>
        </p:nvSpPr>
        <p:spPr/>
        <p:txBody>
          <a:bodyPr/>
          <a:lstStyle/>
          <a:p>
            <a:fld id="{E991D612-1ACA-4401-BFDE-F66250A275A4}" type="datetime1">
              <a:rPr lang="en-US" smtClean="0"/>
              <a:t>4/21/2023</a:t>
            </a:fld>
            <a:endParaRPr lang="en-US"/>
          </a:p>
        </p:txBody>
      </p:sp>
      <p:sp>
        <p:nvSpPr>
          <p:cNvPr id="5" name="Slide Number Placeholder 4">
            <a:extLst>
              <a:ext uri="{FF2B5EF4-FFF2-40B4-BE49-F238E27FC236}">
                <a16:creationId xmlns:a16="http://schemas.microsoft.com/office/drawing/2014/main" id="{9C62F284-6373-493E-B3C0-7560D096BEA6}"/>
              </a:ext>
            </a:extLst>
          </p:cNvPr>
          <p:cNvSpPr>
            <a:spLocks noGrp="1"/>
          </p:cNvSpPr>
          <p:nvPr>
            <p:ph type="sldNum" sz="quarter" idx="12"/>
          </p:nvPr>
        </p:nvSpPr>
        <p:spPr/>
        <p:txBody>
          <a:bodyPr/>
          <a:lstStyle/>
          <a:p>
            <a:fld id="{21782F98-F548-4E33-958E-D2A6C4BA8EFA}" type="slidenum">
              <a:rPr lang="en-US" smtClean="0"/>
              <a:t>13</a:t>
            </a:fld>
            <a:endParaRPr lang="en-US"/>
          </a:p>
        </p:txBody>
      </p:sp>
      <p:sp>
        <p:nvSpPr>
          <p:cNvPr id="7" name="Rectangle 6">
            <a:extLst>
              <a:ext uri="{FF2B5EF4-FFF2-40B4-BE49-F238E27FC236}">
                <a16:creationId xmlns:a16="http://schemas.microsoft.com/office/drawing/2014/main" id="{630D0BD7-777F-4203-9B6C-B652D92C9260}"/>
              </a:ext>
            </a:extLst>
          </p:cNvPr>
          <p:cNvSpPr/>
          <p:nvPr/>
        </p:nvSpPr>
        <p:spPr>
          <a:xfrm>
            <a:off x="1219201" y="1629300"/>
            <a:ext cx="10667999" cy="3046988"/>
          </a:xfrm>
          <a:prstGeom prst="rect">
            <a:avLst/>
          </a:prstGeom>
        </p:spPr>
        <p:txBody>
          <a:bodyPr wrap="square">
            <a:spAutoFit/>
          </a:bodyPr>
          <a:lstStyle/>
          <a:p>
            <a:r>
              <a:rPr lang="en-US">
                <a:solidFill>
                  <a:srgbClr val="C00000"/>
                </a:solidFill>
                <a:latin typeface="Consolas" panose="020B0609020204030204" pitchFamily="49" charset="0"/>
              </a:rPr>
              <a:t>void interchangeSort(int a[], int n)</a:t>
            </a:r>
          </a:p>
          <a:p>
            <a:r>
              <a:rPr lang="en-US">
                <a:solidFill>
                  <a:srgbClr val="C00000"/>
                </a:solidFill>
                <a:latin typeface="Consolas" panose="020B0609020204030204" pitchFamily="49" charset="0"/>
              </a:rPr>
              <a:t>{</a:t>
            </a:r>
          </a:p>
          <a:p>
            <a:r>
              <a:rPr lang="en-US">
                <a:solidFill>
                  <a:srgbClr val="C00000"/>
                </a:solidFill>
                <a:latin typeface="Consolas" panose="020B0609020204030204" pitchFamily="49" charset="0"/>
              </a:rPr>
              <a:t>    for (int i = 0; i &lt; n - 1; i++)</a:t>
            </a:r>
          </a:p>
          <a:p>
            <a:r>
              <a:rPr lang="en-US">
                <a:solidFill>
                  <a:srgbClr val="C00000"/>
                </a:solidFill>
                <a:latin typeface="Consolas" panose="020B0609020204030204" pitchFamily="49" charset="0"/>
              </a:rPr>
              <a:t>        for (int j = i + 1; j &lt; n; j++)</a:t>
            </a:r>
          </a:p>
          <a:p>
            <a:r>
              <a:rPr lang="en-US">
                <a:solidFill>
                  <a:srgbClr val="C00000"/>
                </a:solidFill>
                <a:latin typeface="Consolas" panose="020B0609020204030204" pitchFamily="49" charset="0"/>
              </a:rPr>
              <a:t>            </a:t>
            </a:r>
            <a:r>
              <a:rPr lang="en-US">
                <a:solidFill>
                  <a:srgbClr val="00B050"/>
                </a:solidFill>
                <a:latin typeface="Consolas" panose="020B0609020204030204" pitchFamily="49" charset="0"/>
              </a:rPr>
              <a:t>//nếu có nghịch thế thì đổi chỗ</a:t>
            </a:r>
          </a:p>
          <a:p>
            <a:r>
              <a:rPr lang="en-US">
                <a:solidFill>
                  <a:srgbClr val="C00000"/>
                </a:solidFill>
                <a:latin typeface="Consolas" panose="020B0609020204030204" pitchFamily="49" charset="0"/>
              </a:rPr>
              <a:t>            if (a[i] &gt; a[j]) </a:t>
            </a:r>
          </a:p>
          <a:p>
            <a:r>
              <a:rPr lang="en-US">
                <a:solidFill>
                  <a:srgbClr val="C00000"/>
                </a:solidFill>
                <a:latin typeface="Consolas" panose="020B0609020204030204" pitchFamily="49" charset="0"/>
              </a:rPr>
              <a:t>                swap(a[i], a[j]);</a:t>
            </a:r>
          </a:p>
          <a:p>
            <a:r>
              <a:rPr lang="en-US">
                <a:solidFill>
                  <a:srgbClr val="C00000"/>
                </a:solidFill>
                <a:latin typeface="Consolas" panose="020B0609020204030204" pitchFamily="49" charset="0"/>
              </a:rPr>
              <a:t>}</a:t>
            </a:r>
            <a:endParaRPr lang="en-US" b="0">
              <a:solidFill>
                <a:srgbClr val="C00000"/>
              </a:solidFill>
              <a:effectLst/>
              <a:latin typeface="Consolas" panose="020B0609020204030204" pitchFamily="49" charset="0"/>
            </a:endParaRPr>
          </a:p>
        </p:txBody>
      </p:sp>
    </p:spTree>
    <p:extLst>
      <p:ext uri="{BB962C8B-B14F-4D97-AF65-F5344CB8AC3E}">
        <p14:creationId xmlns:p14="http://schemas.microsoft.com/office/powerpoint/2010/main" val="7547586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2A7230-2AB0-4586-A117-72D4D3E2DAA2}"/>
              </a:ext>
            </a:extLst>
          </p:cNvPr>
          <p:cNvSpPr>
            <a:spLocks noGrp="1"/>
          </p:cNvSpPr>
          <p:nvPr>
            <p:ph type="title"/>
          </p:nvPr>
        </p:nvSpPr>
        <p:spPr/>
        <p:txBody>
          <a:bodyPr/>
          <a:lstStyle/>
          <a:p>
            <a:r>
              <a:rPr lang="en-AU"/>
              <a:t>Interchange sort – Đánh giá</a:t>
            </a:r>
            <a:endParaRPr lang="en-US"/>
          </a:p>
        </p:txBody>
      </p:sp>
      <p:sp>
        <p:nvSpPr>
          <p:cNvPr id="3" name="Footer Placeholder 2">
            <a:extLst>
              <a:ext uri="{FF2B5EF4-FFF2-40B4-BE49-F238E27FC236}">
                <a16:creationId xmlns:a16="http://schemas.microsoft.com/office/drawing/2014/main" id="{F3CE82E8-2431-43AB-815D-6C5EE1AC6865}"/>
              </a:ext>
            </a:extLst>
          </p:cNvPr>
          <p:cNvSpPr>
            <a:spLocks noGrp="1"/>
          </p:cNvSpPr>
          <p:nvPr>
            <p:ph type="ftr" sz="quarter" idx="11"/>
          </p:nvPr>
        </p:nvSpPr>
        <p:spPr/>
        <p:txBody>
          <a:bodyPr/>
          <a:lstStyle/>
          <a:p>
            <a:r>
              <a:rPr lang="en-US"/>
              <a:t>Cấu Trúc Dữ Liệu &amp; Giải Thuật (Data Structures &amp; Algorithms) - Sắp xếp (Sort)</a:t>
            </a:r>
          </a:p>
        </p:txBody>
      </p:sp>
      <p:sp>
        <p:nvSpPr>
          <p:cNvPr id="4" name="Date Placeholder 3">
            <a:extLst>
              <a:ext uri="{FF2B5EF4-FFF2-40B4-BE49-F238E27FC236}">
                <a16:creationId xmlns:a16="http://schemas.microsoft.com/office/drawing/2014/main" id="{C86FD7BB-71E9-4D25-BD89-410C355D846E}"/>
              </a:ext>
            </a:extLst>
          </p:cNvPr>
          <p:cNvSpPr>
            <a:spLocks noGrp="1"/>
          </p:cNvSpPr>
          <p:nvPr>
            <p:ph type="dt" sz="half" idx="10"/>
          </p:nvPr>
        </p:nvSpPr>
        <p:spPr/>
        <p:txBody>
          <a:bodyPr/>
          <a:lstStyle/>
          <a:p>
            <a:fld id="{4C2347E4-B102-4ACE-BE91-298CC21C0633}" type="datetime1">
              <a:rPr lang="en-US" smtClean="0"/>
              <a:pPr/>
              <a:t>4/21/2023</a:t>
            </a:fld>
            <a:endParaRPr lang="en-US"/>
          </a:p>
        </p:txBody>
      </p:sp>
      <p:sp>
        <p:nvSpPr>
          <p:cNvPr id="5" name="Slide Number Placeholder 4">
            <a:extLst>
              <a:ext uri="{FF2B5EF4-FFF2-40B4-BE49-F238E27FC236}">
                <a16:creationId xmlns:a16="http://schemas.microsoft.com/office/drawing/2014/main" id="{9C62F284-6373-493E-B3C0-7560D096BEA6}"/>
              </a:ext>
            </a:extLst>
          </p:cNvPr>
          <p:cNvSpPr>
            <a:spLocks noGrp="1"/>
          </p:cNvSpPr>
          <p:nvPr>
            <p:ph type="sldNum" sz="quarter" idx="12"/>
          </p:nvPr>
        </p:nvSpPr>
        <p:spPr/>
        <p:txBody>
          <a:bodyPr/>
          <a:lstStyle/>
          <a:p>
            <a:fld id="{21782F98-F548-4E33-958E-D2A6C4BA8EFA}" type="slidenum">
              <a:rPr lang="en-US" smtClean="0"/>
              <a:pPr/>
              <a:t>14</a:t>
            </a:fld>
            <a:endParaRPr lang="en-US"/>
          </a:p>
        </p:txBody>
      </p:sp>
      <mc:AlternateContent xmlns:mc="http://schemas.openxmlformats.org/markup-compatibility/2006" xmlns:a14="http://schemas.microsoft.com/office/drawing/2010/main">
        <mc:Choice Requires="a14">
          <p:graphicFrame>
            <p:nvGraphicFramePr>
              <p:cNvPr id="12" name="Table 11">
                <a:extLst>
                  <a:ext uri="{FF2B5EF4-FFF2-40B4-BE49-F238E27FC236}">
                    <a16:creationId xmlns:a16="http://schemas.microsoft.com/office/drawing/2014/main" id="{A483A69A-6DB7-4184-9323-5ECF668007FA}"/>
                  </a:ext>
                </a:extLst>
              </p:cNvPr>
              <p:cNvGraphicFramePr>
                <a:graphicFrameLocks noGrp="1"/>
              </p:cNvGraphicFramePr>
              <p:nvPr>
                <p:extLst>
                  <p:ext uri="{D42A27DB-BD31-4B8C-83A1-F6EECF244321}">
                    <p14:modId xmlns:p14="http://schemas.microsoft.com/office/powerpoint/2010/main" val="3845592458"/>
                  </p:ext>
                </p:extLst>
              </p:nvPr>
            </p:nvGraphicFramePr>
            <p:xfrm>
              <a:off x="1225322" y="1991991"/>
              <a:ext cx="10667999" cy="3634451"/>
            </p:xfrm>
            <a:graphic>
              <a:graphicData uri="http://schemas.openxmlformats.org/drawingml/2006/table">
                <a:tbl>
                  <a:tblPr firstRow="1" bandRow="1">
                    <a:tableStyleId>{9DCAF9ED-07DC-4A11-8D7F-57B35C25682E}</a:tableStyleId>
                  </a:tblPr>
                  <a:tblGrid>
                    <a:gridCol w="2473123">
                      <a:extLst>
                        <a:ext uri="{9D8B030D-6E8A-4147-A177-3AD203B41FA5}">
                          <a16:colId xmlns:a16="http://schemas.microsoft.com/office/drawing/2014/main" val="20000"/>
                        </a:ext>
                      </a:extLst>
                    </a:gridCol>
                    <a:gridCol w="4097438">
                      <a:extLst>
                        <a:ext uri="{9D8B030D-6E8A-4147-A177-3AD203B41FA5}">
                          <a16:colId xmlns:a16="http://schemas.microsoft.com/office/drawing/2014/main" val="20001"/>
                        </a:ext>
                      </a:extLst>
                    </a:gridCol>
                    <a:gridCol w="4097438">
                      <a:extLst>
                        <a:ext uri="{9D8B030D-6E8A-4147-A177-3AD203B41FA5}">
                          <a16:colId xmlns:a16="http://schemas.microsoft.com/office/drawing/2014/main" val="20002"/>
                        </a:ext>
                      </a:extLst>
                    </a:gridCol>
                  </a:tblGrid>
                  <a:tr h="665103">
                    <a:tc>
                      <a:txBody>
                        <a:bodyPr/>
                        <a:lstStyle/>
                        <a:p>
                          <a:r>
                            <a:rPr lang="en-US" sz="2400"/>
                            <a:t>Trường</a:t>
                          </a:r>
                          <a:r>
                            <a:rPr lang="en-US" sz="2400" baseline="0"/>
                            <a:t> Hợp</a:t>
                          </a:r>
                          <a:endParaRPr lang="en-US" sz="2400" dirty="0"/>
                        </a:p>
                      </a:txBody>
                      <a:tcPr marL="91429" marR="91429" anchor="ctr"/>
                    </a:tc>
                    <a:tc>
                      <a:txBody>
                        <a:bodyPr/>
                        <a:lstStyle/>
                        <a:p>
                          <a:r>
                            <a:rPr lang="en-US" sz="2400"/>
                            <a:t>Số</a:t>
                          </a:r>
                          <a:r>
                            <a:rPr lang="en-US" sz="2400" baseline="0"/>
                            <a:t> Lần So Sánh</a:t>
                          </a:r>
                          <a:endParaRPr lang="en-US" sz="2400" dirty="0"/>
                        </a:p>
                      </a:txBody>
                      <a:tcPr marL="91429" marR="91429" anchor="ctr"/>
                    </a:tc>
                    <a:tc>
                      <a:txBody>
                        <a:bodyPr/>
                        <a:lstStyle/>
                        <a:p>
                          <a:r>
                            <a:rPr lang="en-US" sz="2400"/>
                            <a:t>Số</a:t>
                          </a:r>
                          <a:r>
                            <a:rPr lang="en-US" sz="2400" baseline="0"/>
                            <a:t> Lần Hoán Vị</a:t>
                          </a:r>
                          <a:endParaRPr lang="en-US" sz="2400" dirty="0"/>
                        </a:p>
                      </a:txBody>
                      <a:tcPr marL="91429" marR="91429" anchor="ctr"/>
                    </a:tc>
                    <a:extLst>
                      <a:ext uri="{0D108BD9-81ED-4DB2-BD59-A6C34878D82A}">
                        <a16:rowId xmlns:a16="http://schemas.microsoft.com/office/drawing/2014/main" val="10000"/>
                      </a:ext>
                    </a:extLst>
                  </a:tr>
                  <a:tr h="1484674">
                    <a:tc>
                      <a:txBody>
                        <a:bodyPr/>
                        <a:lstStyle/>
                        <a:p>
                          <a:r>
                            <a:rPr lang="en-US" sz="2400" dirty="0" err="1"/>
                            <a:t>Tố</a:t>
                          </a:r>
                          <a:r>
                            <a:rPr lang="en-US" sz="2400" baseline="0" dirty="0" err="1"/>
                            <a:t>t</a:t>
                          </a:r>
                          <a:r>
                            <a:rPr lang="en-US" sz="2400" baseline="0" dirty="0"/>
                            <a:t> </a:t>
                          </a:r>
                          <a:r>
                            <a:rPr lang="en-US" sz="2400" baseline="0" dirty="0" err="1"/>
                            <a:t>nhất</a:t>
                          </a:r>
                          <a:endParaRPr lang="en-US" sz="2400" dirty="0"/>
                        </a:p>
                      </a:txBody>
                      <a:tcPr marL="91429" marR="91429" anchor="ctr"/>
                    </a:tc>
                    <a:tc>
                      <a:txBody>
                        <a:bodyPr/>
                        <a:lstStyle/>
                        <a:p>
                          <a:pPr/>
                          <a14:m>
                            <m:oMathPara xmlns:m="http://schemas.openxmlformats.org/officeDocument/2006/math">
                              <m:oMathParaPr>
                                <m:jc m:val="left"/>
                              </m:oMathParaPr>
                              <m:oMath xmlns:m="http://schemas.openxmlformats.org/officeDocument/2006/math">
                                <m:nary>
                                  <m:naryPr>
                                    <m:chr m:val="∑"/>
                                    <m:ctrlPr>
                                      <a:rPr lang="en-US" sz="2400" i="1" smtClean="0">
                                        <a:latin typeface="Cambria Math" panose="02040503050406030204" pitchFamily="18" charset="0"/>
                                      </a:rPr>
                                    </m:ctrlPr>
                                  </m:naryPr>
                                  <m:sub>
                                    <m:r>
                                      <m:rPr>
                                        <m:brk m:alnAt="23"/>
                                      </m:rPr>
                                      <a:rPr lang="en-US" sz="2400" smtClean="0">
                                        <a:latin typeface="Cambria Math" panose="02040503050406030204" pitchFamily="18" charset="0"/>
                                      </a:rPr>
                                      <m:t>𝑖</m:t>
                                    </m:r>
                                    <m:r>
                                      <a:rPr lang="en-US" sz="2400" smtClean="0">
                                        <a:latin typeface="Cambria Math" panose="02040503050406030204" pitchFamily="18" charset="0"/>
                                      </a:rPr>
                                      <m:t>=0</m:t>
                                    </m:r>
                                  </m:sub>
                                  <m:sup>
                                    <m:r>
                                      <a:rPr lang="en-US" sz="2400" smtClean="0">
                                        <a:latin typeface="Cambria Math" panose="02040503050406030204" pitchFamily="18" charset="0"/>
                                      </a:rPr>
                                      <m:t>𝑛</m:t>
                                    </m:r>
                                    <m:r>
                                      <a:rPr lang="en-US" sz="2400" smtClean="0">
                                        <a:latin typeface="Cambria Math" panose="02040503050406030204" pitchFamily="18" charset="0"/>
                                      </a:rPr>
                                      <m:t>−2</m:t>
                                    </m:r>
                                  </m:sup>
                                  <m:e>
                                    <m:nary>
                                      <m:naryPr>
                                        <m:chr m:val="∑"/>
                                        <m:ctrlPr>
                                          <a:rPr lang="en-US" sz="2400" i="1" smtClean="0">
                                            <a:latin typeface="Cambria Math" panose="02040503050406030204" pitchFamily="18" charset="0"/>
                                          </a:rPr>
                                        </m:ctrlPr>
                                      </m:naryPr>
                                      <m:sub>
                                        <m:r>
                                          <m:rPr>
                                            <m:brk m:alnAt="23"/>
                                          </m:rPr>
                                          <a:rPr lang="en-US" sz="2400" smtClean="0">
                                            <a:latin typeface="Cambria Math" panose="02040503050406030204" pitchFamily="18" charset="0"/>
                                          </a:rPr>
                                          <m:t>𝑗</m:t>
                                        </m:r>
                                        <m:r>
                                          <a:rPr lang="en-US" sz="2400" smtClean="0">
                                            <a:latin typeface="Cambria Math" panose="02040503050406030204" pitchFamily="18" charset="0"/>
                                          </a:rPr>
                                          <m:t>=</m:t>
                                        </m:r>
                                        <m:r>
                                          <a:rPr lang="en-US" sz="2400" smtClean="0">
                                            <a:latin typeface="Cambria Math" panose="02040503050406030204" pitchFamily="18" charset="0"/>
                                          </a:rPr>
                                          <m:t>𝑖</m:t>
                                        </m:r>
                                        <m:r>
                                          <a:rPr lang="en-US" sz="2400" smtClean="0">
                                            <a:latin typeface="Cambria Math" panose="02040503050406030204" pitchFamily="18" charset="0"/>
                                          </a:rPr>
                                          <m:t>+1</m:t>
                                        </m:r>
                                      </m:sub>
                                      <m:sup>
                                        <m:r>
                                          <a:rPr lang="en-US" sz="2400" smtClean="0">
                                            <a:latin typeface="Cambria Math" panose="02040503050406030204" pitchFamily="18" charset="0"/>
                                          </a:rPr>
                                          <m:t>𝑛</m:t>
                                        </m:r>
                                        <m:r>
                                          <a:rPr lang="en-US" sz="2400" smtClean="0">
                                            <a:latin typeface="Cambria Math" panose="02040503050406030204" pitchFamily="18" charset="0"/>
                                          </a:rPr>
                                          <m:t>−1</m:t>
                                        </m:r>
                                      </m:sup>
                                      <m:e>
                                        <m:r>
                                          <a:rPr lang="en-US" sz="2400" smtClean="0">
                                            <a:latin typeface="Cambria Math" panose="02040503050406030204" pitchFamily="18" charset="0"/>
                                          </a:rPr>
                                          <m:t>1=</m:t>
                                        </m:r>
                                        <m:f>
                                          <m:fPr>
                                            <m:ctrlPr>
                                              <a:rPr lang="en-US" sz="2400" i="1" smtClean="0">
                                                <a:latin typeface="Cambria Math" panose="02040503050406030204" pitchFamily="18" charset="0"/>
                                              </a:rPr>
                                            </m:ctrlPr>
                                          </m:fPr>
                                          <m:num>
                                            <m:r>
                                              <a:rPr lang="en-US" sz="2400" smtClean="0">
                                                <a:latin typeface="Cambria Math" panose="02040503050406030204" pitchFamily="18" charset="0"/>
                                              </a:rPr>
                                              <m:t>𝑛</m:t>
                                            </m:r>
                                            <m:r>
                                              <a:rPr lang="en-US" sz="2400" smtClean="0">
                                                <a:latin typeface="Cambria Math" panose="02040503050406030204" pitchFamily="18" charset="0"/>
                                              </a:rPr>
                                              <m:t>(</m:t>
                                            </m:r>
                                            <m:r>
                                              <a:rPr lang="en-US" sz="2400" smtClean="0">
                                                <a:latin typeface="Cambria Math" panose="02040503050406030204" pitchFamily="18" charset="0"/>
                                              </a:rPr>
                                              <m:t>𝑛</m:t>
                                            </m:r>
                                            <m:r>
                                              <a:rPr lang="en-US" sz="2400" smtClean="0">
                                                <a:latin typeface="Cambria Math" panose="02040503050406030204" pitchFamily="18" charset="0"/>
                                              </a:rPr>
                                              <m:t>−1)</m:t>
                                            </m:r>
                                          </m:num>
                                          <m:den>
                                            <m:r>
                                              <a:rPr lang="en-US" sz="2400" smtClean="0">
                                                <a:latin typeface="Cambria Math" panose="02040503050406030204" pitchFamily="18" charset="0"/>
                                              </a:rPr>
                                              <m:t>2</m:t>
                                            </m:r>
                                          </m:den>
                                        </m:f>
                                      </m:e>
                                    </m:nary>
                                  </m:e>
                                </m:nary>
                              </m:oMath>
                            </m:oMathPara>
                          </a14:m>
                          <a:endParaRPr lang="en-US" sz="2400" dirty="0"/>
                        </a:p>
                      </a:txBody>
                      <a:tcPr marL="91429" marR="91429" anchor="ctr"/>
                    </a:tc>
                    <a:tc>
                      <a:txBody>
                        <a:bodyPr/>
                        <a:lstStyle/>
                        <a:p>
                          <a:r>
                            <a:rPr lang="en-US" sz="2400" dirty="0"/>
                            <a:t>0</a:t>
                          </a:r>
                        </a:p>
                      </a:txBody>
                      <a:tcPr marL="91429" marR="91429" anchor="ctr"/>
                    </a:tc>
                    <a:extLst>
                      <a:ext uri="{0D108BD9-81ED-4DB2-BD59-A6C34878D82A}">
                        <a16:rowId xmlns:a16="http://schemas.microsoft.com/office/drawing/2014/main" val="10001"/>
                      </a:ext>
                    </a:extLst>
                  </a:tr>
                  <a:tr h="1484674">
                    <a:tc>
                      <a:txBody>
                        <a:bodyPr/>
                        <a:lstStyle/>
                        <a:p>
                          <a:r>
                            <a:rPr lang="en-US" sz="2400" dirty="0" err="1"/>
                            <a:t>Xấu</a:t>
                          </a:r>
                          <a:r>
                            <a:rPr lang="en-US" sz="2400" baseline="0" dirty="0"/>
                            <a:t> </a:t>
                          </a:r>
                          <a:r>
                            <a:rPr lang="en-US" sz="2400" baseline="0" dirty="0" err="1"/>
                            <a:t>nhất</a:t>
                          </a:r>
                          <a:endParaRPr lang="en-US" sz="2400" dirty="0"/>
                        </a:p>
                      </a:txBody>
                      <a:tcPr marL="91429" marR="91429" anchor="ctr"/>
                    </a:tc>
                    <a:tc>
                      <a:txBody>
                        <a:bodyPr/>
                        <a:lstStyle/>
                        <a:p>
                          <a:pPr/>
                          <a14:m>
                            <m:oMathPara xmlns:m="http://schemas.openxmlformats.org/officeDocument/2006/math">
                              <m:oMathParaPr>
                                <m:jc m:val="left"/>
                              </m:oMathParaPr>
                              <m:oMath xmlns:m="http://schemas.openxmlformats.org/officeDocument/2006/math">
                                <m:nary>
                                  <m:naryPr>
                                    <m:chr m:val="∑"/>
                                    <m:ctrlPr>
                                      <a:rPr lang="en-US" sz="2400" i="1" smtClean="0">
                                        <a:latin typeface="Cambria Math" panose="02040503050406030204" pitchFamily="18" charset="0"/>
                                      </a:rPr>
                                    </m:ctrlPr>
                                  </m:naryPr>
                                  <m:sub>
                                    <m:r>
                                      <m:rPr>
                                        <m:brk m:alnAt="23"/>
                                      </m:rPr>
                                      <a:rPr lang="en-US" sz="2400" smtClean="0">
                                        <a:latin typeface="Cambria Math" panose="02040503050406030204" pitchFamily="18" charset="0"/>
                                      </a:rPr>
                                      <m:t>𝑖</m:t>
                                    </m:r>
                                    <m:r>
                                      <a:rPr lang="en-US" sz="2400" smtClean="0">
                                        <a:latin typeface="Cambria Math" panose="02040503050406030204" pitchFamily="18" charset="0"/>
                                      </a:rPr>
                                      <m:t>=0</m:t>
                                    </m:r>
                                  </m:sub>
                                  <m:sup>
                                    <m:r>
                                      <a:rPr lang="en-US" sz="2400" smtClean="0">
                                        <a:latin typeface="Cambria Math" panose="02040503050406030204" pitchFamily="18" charset="0"/>
                                      </a:rPr>
                                      <m:t>𝑛</m:t>
                                    </m:r>
                                    <m:r>
                                      <a:rPr lang="en-US" sz="2400" smtClean="0">
                                        <a:latin typeface="Cambria Math" panose="02040503050406030204" pitchFamily="18" charset="0"/>
                                      </a:rPr>
                                      <m:t>−2</m:t>
                                    </m:r>
                                  </m:sup>
                                  <m:e>
                                    <m:nary>
                                      <m:naryPr>
                                        <m:chr m:val="∑"/>
                                        <m:ctrlPr>
                                          <a:rPr lang="en-US" sz="2400" i="1" smtClean="0">
                                            <a:latin typeface="Cambria Math" panose="02040503050406030204" pitchFamily="18" charset="0"/>
                                          </a:rPr>
                                        </m:ctrlPr>
                                      </m:naryPr>
                                      <m:sub>
                                        <m:r>
                                          <m:rPr>
                                            <m:brk m:alnAt="23"/>
                                          </m:rPr>
                                          <a:rPr lang="en-US" sz="2400" smtClean="0">
                                            <a:latin typeface="Cambria Math" panose="02040503050406030204" pitchFamily="18" charset="0"/>
                                          </a:rPr>
                                          <m:t>𝑗</m:t>
                                        </m:r>
                                        <m:r>
                                          <a:rPr lang="en-US" sz="2400" smtClean="0">
                                            <a:latin typeface="Cambria Math" panose="02040503050406030204" pitchFamily="18" charset="0"/>
                                          </a:rPr>
                                          <m:t>=</m:t>
                                        </m:r>
                                        <m:r>
                                          <a:rPr lang="en-US" sz="2400" smtClean="0">
                                            <a:latin typeface="Cambria Math" panose="02040503050406030204" pitchFamily="18" charset="0"/>
                                          </a:rPr>
                                          <m:t>𝑖</m:t>
                                        </m:r>
                                        <m:r>
                                          <a:rPr lang="en-US" sz="2400" smtClean="0">
                                            <a:latin typeface="Cambria Math" panose="02040503050406030204" pitchFamily="18" charset="0"/>
                                          </a:rPr>
                                          <m:t>+1</m:t>
                                        </m:r>
                                      </m:sub>
                                      <m:sup>
                                        <m:r>
                                          <a:rPr lang="en-US" sz="2400" smtClean="0">
                                            <a:latin typeface="Cambria Math" panose="02040503050406030204" pitchFamily="18" charset="0"/>
                                          </a:rPr>
                                          <m:t>𝑛</m:t>
                                        </m:r>
                                        <m:r>
                                          <a:rPr lang="en-US" sz="2400" smtClean="0">
                                            <a:latin typeface="Cambria Math" panose="02040503050406030204" pitchFamily="18" charset="0"/>
                                          </a:rPr>
                                          <m:t>−1</m:t>
                                        </m:r>
                                      </m:sup>
                                      <m:e>
                                        <m:r>
                                          <a:rPr lang="en-US" sz="2400" smtClean="0">
                                            <a:latin typeface="Cambria Math" panose="02040503050406030204" pitchFamily="18" charset="0"/>
                                          </a:rPr>
                                          <m:t>1=</m:t>
                                        </m:r>
                                        <m:f>
                                          <m:fPr>
                                            <m:ctrlPr>
                                              <a:rPr lang="en-US" sz="2400" i="1" smtClean="0">
                                                <a:latin typeface="Cambria Math" panose="02040503050406030204" pitchFamily="18" charset="0"/>
                                              </a:rPr>
                                            </m:ctrlPr>
                                          </m:fPr>
                                          <m:num>
                                            <m:r>
                                              <a:rPr lang="en-US" sz="2400" smtClean="0">
                                                <a:latin typeface="Cambria Math" panose="02040503050406030204" pitchFamily="18" charset="0"/>
                                              </a:rPr>
                                              <m:t>𝑛</m:t>
                                            </m:r>
                                            <m:r>
                                              <a:rPr lang="en-US" sz="2400" smtClean="0">
                                                <a:latin typeface="Cambria Math" panose="02040503050406030204" pitchFamily="18" charset="0"/>
                                              </a:rPr>
                                              <m:t>(</m:t>
                                            </m:r>
                                            <m:r>
                                              <a:rPr lang="en-US" sz="2400" smtClean="0">
                                                <a:latin typeface="Cambria Math" panose="02040503050406030204" pitchFamily="18" charset="0"/>
                                              </a:rPr>
                                              <m:t>𝑛</m:t>
                                            </m:r>
                                            <m:r>
                                              <a:rPr lang="en-US" sz="2400" smtClean="0">
                                                <a:latin typeface="Cambria Math" panose="02040503050406030204" pitchFamily="18" charset="0"/>
                                              </a:rPr>
                                              <m:t>−1)</m:t>
                                            </m:r>
                                          </m:num>
                                          <m:den>
                                            <m:r>
                                              <a:rPr lang="en-US" sz="2400" smtClean="0">
                                                <a:latin typeface="Cambria Math" panose="02040503050406030204" pitchFamily="18" charset="0"/>
                                              </a:rPr>
                                              <m:t>2</m:t>
                                            </m:r>
                                          </m:den>
                                        </m:f>
                                      </m:e>
                                    </m:nary>
                                  </m:e>
                                </m:nary>
                              </m:oMath>
                            </m:oMathPara>
                          </a14:m>
                          <a:endParaRPr lang="en-US" sz="2400" dirty="0"/>
                        </a:p>
                      </a:txBody>
                      <a:tcPr marL="91429" marR="91429"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nary>
                                  <m:naryPr>
                                    <m:chr m:val="∑"/>
                                    <m:ctrlPr>
                                      <a:rPr lang="en-US" sz="2400" i="1" smtClean="0">
                                        <a:latin typeface="Cambria Math" panose="02040503050406030204" pitchFamily="18" charset="0"/>
                                      </a:rPr>
                                    </m:ctrlPr>
                                  </m:naryPr>
                                  <m:sub>
                                    <m:r>
                                      <m:rPr>
                                        <m:brk m:alnAt="23"/>
                                      </m:rPr>
                                      <a:rPr lang="en-US" sz="2400" smtClean="0">
                                        <a:latin typeface="Cambria Math" panose="02040503050406030204" pitchFamily="18" charset="0"/>
                                      </a:rPr>
                                      <m:t>𝑖</m:t>
                                    </m:r>
                                    <m:r>
                                      <a:rPr lang="en-US" sz="2400" smtClean="0">
                                        <a:latin typeface="Cambria Math" panose="02040503050406030204" pitchFamily="18" charset="0"/>
                                      </a:rPr>
                                      <m:t>=0</m:t>
                                    </m:r>
                                  </m:sub>
                                  <m:sup>
                                    <m:r>
                                      <a:rPr lang="en-US" sz="2400" smtClean="0">
                                        <a:latin typeface="Cambria Math" panose="02040503050406030204" pitchFamily="18" charset="0"/>
                                      </a:rPr>
                                      <m:t>𝑛</m:t>
                                    </m:r>
                                    <m:r>
                                      <a:rPr lang="en-US" sz="2400" smtClean="0">
                                        <a:latin typeface="Cambria Math" panose="02040503050406030204" pitchFamily="18" charset="0"/>
                                      </a:rPr>
                                      <m:t>−2</m:t>
                                    </m:r>
                                  </m:sup>
                                  <m:e>
                                    <m:nary>
                                      <m:naryPr>
                                        <m:chr m:val="∑"/>
                                        <m:ctrlPr>
                                          <a:rPr lang="en-US" sz="2400" i="1" smtClean="0">
                                            <a:latin typeface="Cambria Math" panose="02040503050406030204" pitchFamily="18" charset="0"/>
                                          </a:rPr>
                                        </m:ctrlPr>
                                      </m:naryPr>
                                      <m:sub>
                                        <m:r>
                                          <m:rPr>
                                            <m:brk m:alnAt="23"/>
                                          </m:rPr>
                                          <a:rPr lang="en-US" sz="2400" smtClean="0">
                                            <a:latin typeface="Cambria Math" panose="02040503050406030204" pitchFamily="18" charset="0"/>
                                          </a:rPr>
                                          <m:t>𝑗</m:t>
                                        </m:r>
                                        <m:r>
                                          <a:rPr lang="en-US" sz="2400" smtClean="0">
                                            <a:latin typeface="Cambria Math" panose="02040503050406030204" pitchFamily="18" charset="0"/>
                                          </a:rPr>
                                          <m:t>=</m:t>
                                        </m:r>
                                        <m:r>
                                          <a:rPr lang="en-US" sz="2400" smtClean="0">
                                            <a:latin typeface="Cambria Math" panose="02040503050406030204" pitchFamily="18" charset="0"/>
                                          </a:rPr>
                                          <m:t>𝑖</m:t>
                                        </m:r>
                                        <m:r>
                                          <a:rPr lang="en-US" sz="2400" smtClean="0">
                                            <a:latin typeface="Cambria Math" panose="02040503050406030204" pitchFamily="18" charset="0"/>
                                          </a:rPr>
                                          <m:t>+1</m:t>
                                        </m:r>
                                      </m:sub>
                                      <m:sup>
                                        <m:r>
                                          <a:rPr lang="en-US" sz="2400" smtClean="0">
                                            <a:latin typeface="Cambria Math" panose="02040503050406030204" pitchFamily="18" charset="0"/>
                                          </a:rPr>
                                          <m:t>𝑛</m:t>
                                        </m:r>
                                        <m:r>
                                          <a:rPr lang="en-US" sz="2400" smtClean="0">
                                            <a:latin typeface="Cambria Math" panose="02040503050406030204" pitchFamily="18" charset="0"/>
                                          </a:rPr>
                                          <m:t>−1</m:t>
                                        </m:r>
                                      </m:sup>
                                      <m:e>
                                        <m:r>
                                          <a:rPr lang="en-US" sz="2400" smtClean="0">
                                            <a:latin typeface="Cambria Math" panose="02040503050406030204" pitchFamily="18" charset="0"/>
                                          </a:rPr>
                                          <m:t>1=</m:t>
                                        </m:r>
                                        <m:f>
                                          <m:fPr>
                                            <m:ctrlPr>
                                              <a:rPr lang="en-US" sz="2400" i="1" smtClean="0">
                                                <a:latin typeface="Cambria Math" panose="02040503050406030204" pitchFamily="18" charset="0"/>
                                              </a:rPr>
                                            </m:ctrlPr>
                                          </m:fPr>
                                          <m:num>
                                            <m:r>
                                              <a:rPr lang="en-US" sz="2400" smtClean="0">
                                                <a:latin typeface="Cambria Math" panose="02040503050406030204" pitchFamily="18" charset="0"/>
                                              </a:rPr>
                                              <m:t>𝑛</m:t>
                                            </m:r>
                                            <m:r>
                                              <a:rPr lang="en-US" sz="2400" smtClean="0">
                                                <a:latin typeface="Cambria Math" panose="02040503050406030204" pitchFamily="18" charset="0"/>
                                              </a:rPr>
                                              <m:t>(</m:t>
                                            </m:r>
                                            <m:r>
                                              <a:rPr lang="en-US" sz="2400" smtClean="0">
                                                <a:latin typeface="Cambria Math" panose="02040503050406030204" pitchFamily="18" charset="0"/>
                                              </a:rPr>
                                              <m:t>𝑛</m:t>
                                            </m:r>
                                            <m:r>
                                              <a:rPr lang="en-US" sz="2400" smtClean="0">
                                                <a:latin typeface="Cambria Math" panose="02040503050406030204" pitchFamily="18" charset="0"/>
                                              </a:rPr>
                                              <m:t>−1)</m:t>
                                            </m:r>
                                          </m:num>
                                          <m:den>
                                            <m:r>
                                              <a:rPr lang="en-US" sz="2400" smtClean="0">
                                                <a:latin typeface="Cambria Math" panose="02040503050406030204" pitchFamily="18" charset="0"/>
                                              </a:rPr>
                                              <m:t>2</m:t>
                                            </m:r>
                                          </m:den>
                                        </m:f>
                                      </m:e>
                                    </m:nary>
                                  </m:e>
                                </m:nary>
                              </m:oMath>
                            </m:oMathPara>
                          </a14:m>
                          <a:endParaRPr lang="en-US" sz="2400" dirty="0"/>
                        </a:p>
                      </a:txBody>
                      <a:tcPr marL="91429" marR="91429" anchor="ctr"/>
                    </a:tc>
                    <a:extLst>
                      <a:ext uri="{0D108BD9-81ED-4DB2-BD59-A6C34878D82A}">
                        <a16:rowId xmlns:a16="http://schemas.microsoft.com/office/drawing/2014/main" val="10002"/>
                      </a:ext>
                    </a:extLst>
                  </a:tr>
                </a:tbl>
              </a:graphicData>
            </a:graphic>
          </p:graphicFrame>
        </mc:Choice>
        <mc:Fallback xmlns="">
          <p:graphicFrame>
            <p:nvGraphicFramePr>
              <p:cNvPr id="12" name="Table 11">
                <a:extLst>
                  <a:ext uri="{FF2B5EF4-FFF2-40B4-BE49-F238E27FC236}">
                    <a16:creationId xmlns:a16="http://schemas.microsoft.com/office/drawing/2014/main" id="{A483A69A-6DB7-4184-9323-5ECF668007FA}"/>
                  </a:ext>
                </a:extLst>
              </p:cNvPr>
              <p:cNvGraphicFramePr>
                <a:graphicFrameLocks noGrp="1"/>
              </p:cNvGraphicFramePr>
              <p:nvPr>
                <p:extLst>
                  <p:ext uri="{D42A27DB-BD31-4B8C-83A1-F6EECF244321}">
                    <p14:modId xmlns:p14="http://schemas.microsoft.com/office/powerpoint/2010/main" val="3845592458"/>
                  </p:ext>
                </p:extLst>
              </p:nvPr>
            </p:nvGraphicFramePr>
            <p:xfrm>
              <a:off x="1225322" y="1991991"/>
              <a:ext cx="10667999" cy="3634451"/>
            </p:xfrm>
            <a:graphic>
              <a:graphicData uri="http://schemas.openxmlformats.org/drawingml/2006/table">
                <a:tbl>
                  <a:tblPr firstRow="1" bandRow="1">
                    <a:tableStyleId>{9DCAF9ED-07DC-4A11-8D7F-57B35C25682E}</a:tableStyleId>
                  </a:tblPr>
                  <a:tblGrid>
                    <a:gridCol w="2473123">
                      <a:extLst>
                        <a:ext uri="{9D8B030D-6E8A-4147-A177-3AD203B41FA5}">
                          <a16:colId xmlns:a16="http://schemas.microsoft.com/office/drawing/2014/main" val="20000"/>
                        </a:ext>
                      </a:extLst>
                    </a:gridCol>
                    <a:gridCol w="4097438">
                      <a:extLst>
                        <a:ext uri="{9D8B030D-6E8A-4147-A177-3AD203B41FA5}">
                          <a16:colId xmlns:a16="http://schemas.microsoft.com/office/drawing/2014/main" val="20001"/>
                        </a:ext>
                      </a:extLst>
                    </a:gridCol>
                    <a:gridCol w="4097438">
                      <a:extLst>
                        <a:ext uri="{9D8B030D-6E8A-4147-A177-3AD203B41FA5}">
                          <a16:colId xmlns:a16="http://schemas.microsoft.com/office/drawing/2014/main" val="20002"/>
                        </a:ext>
                      </a:extLst>
                    </a:gridCol>
                  </a:tblGrid>
                  <a:tr h="665103">
                    <a:tc>
                      <a:txBody>
                        <a:bodyPr/>
                        <a:lstStyle/>
                        <a:p>
                          <a:r>
                            <a:rPr lang="en-US" sz="2400"/>
                            <a:t>Trường</a:t>
                          </a:r>
                          <a:r>
                            <a:rPr lang="en-US" sz="2400" baseline="0"/>
                            <a:t> Hợp</a:t>
                          </a:r>
                          <a:endParaRPr lang="en-US" sz="2400" dirty="0"/>
                        </a:p>
                      </a:txBody>
                      <a:tcPr marL="91429" marR="91429" anchor="ctr"/>
                    </a:tc>
                    <a:tc>
                      <a:txBody>
                        <a:bodyPr/>
                        <a:lstStyle/>
                        <a:p>
                          <a:r>
                            <a:rPr lang="en-US" sz="2400"/>
                            <a:t>Số</a:t>
                          </a:r>
                          <a:r>
                            <a:rPr lang="en-US" sz="2400" baseline="0"/>
                            <a:t> Lần So Sánh</a:t>
                          </a:r>
                          <a:endParaRPr lang="en-US" sz="2400" dirty="0"/>
                        </a:p>
                      </a:txBody>
                      <a:tcPr marL="91429" marR="91429" anchor="ctr"/>
                    </a:tc>
                    <a:tc>
                      <a:txBody>
                        <a:bodyPr/>
                        <a:lstStyle/>
                        <a:p>
                          <a:r>
                            <a:rPr lang="en-US" sz="2400"/>
                            <a:t>Số</a:t>
                          </a:r>
                          <a:r>
                            <a:rPr lang="en-US" sz="2400" baseline="0"/>
                            <a:t> Lần Hoán Vị</a:t>
                          </a:r>
                          <a:endParaRPr lang="en-US" sz="2400" dirty="0"/>
                        </a:p>
                      </a:txBody>
                      <a:tcPr marL="91429" marR="91429" anchor="ctr"/>
                    </a:tc>
                    <a:extLst>
                      <a:ext uri="{0D108BD9-81ED-4DB2-BD59-A6C34878D82A}">
                        <a16:rowId xmlns:a16="http://schemas.microsoft.com/office/drawing/2014/main" val="10000"/>
                      </a:ext>
                    </a:extLst>
                  </a:tr>
                  <a:tr h="1484674">
                    <a:tc>
                      <a:txBody>
                        <a:bodyPr/>
                        <a:lstStyle/>
                        <a:p>
                          <a:r>
                            <a:rPr lang="en-US" sz="2400" dirty="0" err="1"/>
                            <a:t>Tố</a:t>
                          </a:r>
                          <a:r>
                            <a:rPr lang="en-US" sz="2400" baseline="0" dirty="0" err="1"/>
                            <a:t>t</a:t>
                          </a:r>
                          <a:r>
                            <a:rPr lang="en-US" sz="2400" baseline="0" dirty="0"/>
                            <a:t> </a:t>
                          </a:r>
                          <a:r>
                            <a:rPr lang="en-US" sz="2400" baseline="0" dirty="0" err="1"/>
                            <a:t>nhất</a:t>
                          </a:r>
                          <a:endParaRPr lang="en-US" sz="2400" dirty="0"/>
                        </a:p>
                      </a:txBody>
                      <a:tcPr marL="91429" marR="91429" anchor="ctr"/>
                    </a:tc>
                    <a:tc>
                      <a:txBody>
                        <a:bodyPr/>
                        <a:lstStyle/>
                        <a:p>
                          <a:endParaRPr lang="en-US"/>
                        </a:p>
                      </a:txBody>
                      <a:tcPr marL="91429" marR="91429" anchor="ctr">
                        <a:blipFill>
                          <a:blip r:embed="rId2"/>
                          <a:stretch>
                            <a:fillRect l="-60714" t="-45082" r="-100446" b="-101230"/>
                          </a:stretch>
                        </a:blipFill>
                      </a:tcPr>
                    </a:tc>
                    <a:tc>
                      <a:txBody>
                        <a:bodyPr/>
                        <a:lstStyle/>
                        <a:p>
                          <a:r>
                            <a:rPr lang="en-US" sz="2400" dirty="0"/>
                            <a:t>0</a:t>
                          </a:r>
                        </a:p>
                      </a:txBody>
                      <a:tcPr marL="91429" marR="91429" anchor="ctr"/>
                    </a:tc>
                    <a:extLst>
                      <a:ext uri="{0D108BD9-81ED-4DB2-BD59-A6C34878D82A}">
                        <a16:rowId xmlns:a16="http://schemas.microsoft.com/office/drawing/2014/main" val="10001"/>
                      </a:ext>
                    </a:extLst>
                  </a:tr>
                  <a:tr h="1484674">
                    <a:tc>
                      <a:txBody>
                        <a:bodyPr/>
                        <a:lstStyle/>
                        <a:p>
                          <a:r>
                            <a:rPr lang="en-US" sz="2400" dirty="0" err="1"/>
                            <a:t>Xấu</a:t>
                          </a:r>
                          <a:r>
                            <a:rPr lang="en-US" sz="2400" baseline="0" dirty="0"/>
                            <a:t> </a:t>
                          </a:r>
                          <a:r>
                            <a:rPr lang="en-US" sz="2400" baseline="0" dirty="0" err="1"/>
                            <a:t>nhất</a:t>
                          </a:r>
                          <a:endParaRPr lang="en-US" sz="2400" dirty="0"/>
                        </a:p>
                      </a:txBody>
                      <a:tcPr marL="91429" marR="91429" anchor="ctr"/>
                    </a:tc>
                    <a:tc>
                      <a:txBody>
                        <a:bodyPr/>
                        <a:lstStyle/>
                        <a:p>
                          <a:endParaRPr lang="en-US"/>
                        </a:p>
                      </a:txBody>
                      <a:tcPr marL="91429" marR="91429" anchor="ctr">
                        <a:blipFill>
                          <a:blip r:embed="rId2"/>
                          <a:stretch>
                            <a:fillRect l="-60714" t="-145082" r="-100446" b="-1230"/>
                          </a:stretch>
                        </a:blipFill>
                      </a:tcPr>
                    </a:tc>
                    <a:tc>
                      <a:txBody>
                        <a:bodyPr/>
                        <a:lstStyle/>
                        <a:p>
                          <a:endParaRPr lang="en-US"/>
                        </a:p>
                      </a:txBody>
                      <a:tcPr marL="91429" marR="91429" anchor="ctr">
                        <a:blipFill>
                          <a:blip r:embed="rId2"/>
                          <a:stretch>
                            <a:fillRect l="-160475" t="-145082" r="-297" b="-1230"/>
                          </a:stretch>
                        </a:blipFill>
                      </a:tcPr>
                    </a:tc>
                    <a:extLst>
                      <a:ext uri="{0D108BD9-81ED-4DB2-BD59-A6C34878D82A}">
                        <a16:rowId xmlns:a16="http://schemas.microsoft.com/office/drawing/2014/main" val="10002"/>
                      </a:ext>
                    </a:extLst>
                  </a:tr>
                </a:tbl>
              </a:graphicData>
            </a:graphic>
          </p:graphicFrame>
        </mc:Fallback>
      </mc:AlternateContent>
      <p:sp>
        <p:nvSpPr>
          <p:cNvPr id="6" name="Explosion: 8 Points 5">
            <a:extLst>
              <a:ext uri="{FF2B5EF4-FFF2-40B4-BE49-F238E27FC236}">
                <a16:creationId xmlns:a16="http://schemas.microsoft.com/office/drawing/2014/main" id="{46FBD796-4631-4FCF-86FB-9456CF7922D8}"/>
              </a:ext>
            </a:extLst>
          </p:cNvPr>
          <p:cNvSpPr/>
          <p:nvPr/>
        </p:nvSpPr>
        <p:spPr>
          <a:xfrm>
            <a:off x="9960966" y="800100"/>
            <a:ext cx="2011423" cy="1551007"/>
          </a:xfrm>
          <a:prstGeom prst="irregularSeal1">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a:t>O(n</a:t>
            </a:r>
            <a:r>
              <a:rPr lang="en-US" baseline="30000"/>
              <a:t>2</a:t>
            </a:r>
            <a:r>
              <a:rPr lang="en-US"/>
              <a:t>)</a:t>
            </a:r>
          </a:p>
        </p:txBody>
      </p:sp>
    </p:spTree>
    <p:extLst>
      <p:ext uri="{BB962C8B-B14F-4D97-AF65-F5344CB8AC3E}">
        <p14:creationId xmlns:p14="http://schemas.microsoft.com/office/powerpoint/2010/main" val="3518895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2A7230-2AB0-4586-A117-72D4D3E2DAA2}"/>
              </a:ext>
            </a:extLst>
          </p:cNvPr>
          <p:cNvSpPr>
            <a:spLocks noGrp="1"/>
          </p:cNvSpPr>
          <p:nvPr>
            <p:ph type="title"/>
          </p:nvPr>
        </p:nvSpPr>
        <p:spPr/>
        <p:txBody>
          <a:bodyPr/>
          <a:lstStyle/>
          <a:p>
            <a:r>
              <a:rPr lang="en-AU"/>
              <a:t>Bubble sort – Ý t</a:t>
            </a:r>
            <a:r>
              <a:rPr lang="vi-VN"/>
              <a:t>ư</a:t>
            </a:r>
            <a:r>
              <a:rPr lang="en-US"/>
              <a:t>ởng</a:t>
            </a:r>
          </a:p>
        </p:txBody>
      </p:sp>
      <p:sp>
        <p:nvSpPr>
          <p:cNvPr id="6" name="Content Placeholder 5">
            <a:extLst>
              <a:ext uri="{FF2B5EF4-FFF2-40B4-BE49-F238E27FC236}">
                <a16:creationId xmlns:a16="http://schemas.microsoft.com/office/drawing/2014/main" id="{96148314-BAB4-4C87-88F3-870E0EF8AAEF}"/>
              </a:ext>
            </a:extLst>
          </p:cNvPr>
          <p:cNvSpPr>
            <a:spLocks noGrp="1"/>
          </p:cNvSpPr>
          <p:nvPr>
            <p:ph idx="1"/>
          </p:nvPr>
        </p:nvSpPr>
        <p:spPr/>
        <p:txBody>
          <a:bodyPr/>
          <a:lstStyle/>
          <a:p>
            <a:r>
              <a:rPr lang="vi-VN" altLang="en-US"/>
              <a:t>Xuất phát từ cuối dãy, đổi chỗ các cặp phần tử kế</a:t>
            </a:r>
            <a:r>
              <a:rPr lang="en-US" altLang="en-US"/>
              <a:t> </a:t>
            </a:r>
            <a:r>
              <a:rPr lang="vi-VN" altLang="en-US"/>
              <a:t>cận để đưa phần tử nhỏ hơn trong cặp phần tử đó về vị trí đúng đầu dãy hiện hành, sau đó sẽ không xét đến nó ở bước tiếp theo</a:t>
            </a:r>
            <a:endParaRPr lang="en-US" altLang="en-US"/>
          </a:p>
          <a:p>
            <a:r>
              <a:rPr lang="vi-VN" altLang="en-US"/>
              <a:t>Ở lần xử lý thứ i có vị trí đầu dãy là i</a:t>
            </a:r>
            <a:endParaRPr lang="en-US" altLang="en-US"/>
          </a:p>
          <a:p>
            <a:r>
              <a:rPr lang="vi-VN" altLang="en-US"/>
              <a:t>Lặp lại xử lý trên cho đến khi không còn cặp phần tử nào để xét.</a:t>
            </a:r>
            <a:endParaRPr lang="en-AU" altLang="en-US"/>
          </a:p>
          <a:p>
            <a:endParaRPr lang="en-US"/>
          </a:p>
        </p:txBody>
      </p:sp>
      <p:sp>
        <p:nvSpPr>
          <p:cNvPr id="3" name="Footer Placeholder 2">
            <a:extLst>
              <a:ext uri="{FF2B5EF4-FFF2-40B4-BE49-F238E27FC236}">
                <a16:creationId xmlns:a16="http://schemas.microsoft.com/office/drawing/2014/main" id="{F3CE82E8-2431-43AB-815D-6C5EE1AC6865}"/>
              </a:ext>
            </a:extLst>
          </p:cNvPr>
          <p:cNvSpPr>
            <a:spLocks noGrp="1"/>
          </p:cNvSpPr>
          <p:nvPr>
            <p:ph type="ftr" sz="quarter" idx="11"/>
          </p:nvPr>
        </p:nvSpPr>
        <p:spPr/>
        <p:txBody>
          <a:bodyPr/>
          <a:lstStyle/>
          <a:p>
            <a:r>
              <a:rPr lang="en-US"/>
              <a:t>Cấu Trúc Dữ Liệu &amp; Giải Thuật (Data Structures &amp; Algorithms) - Sắp xếp (Sort)</a:t>
            </a:r>
          </a:p>
        </p:txBody>
      </p:sp>
      <p:sp>
        <p:nvSpPr>
          <p:cNvPr id="4" name="Date Placeholder 3">
            <a:extLst>
              <a:ext uri="{FF2B5EF4-FFF2-40B4-BE49-F238E27FC236}">
                <a16:creationId xmlns:a16="http://schemas.microsoft.com/office/drawing/2014/main" id="{C86FD7BB-71E9-4D25-BD89-410C355D846E}"/>
              </a:ext>
            </a:extLst>
          </p:cNvPr>
          <p:cNvSpPr>
            <a:spLocks noGrp="1"/>
          </p:cNvSpPr>
          <p:nvPr>
            <p:ph type="dt" sz="half" idx="10"/>
          </p:nvPr>
        </p:nvSpPr>
        <p:spPr/>
        <p:txBody>
          <a:bodyPr/>
          <a:lstStyle/>
          <a:p>
            <a:fld id="{8F8FDB5E-C18D-4154-AD73-6506F9BB98E5}" type="datetime1">
              <a:rPr lang="en-US" smtClean="0"/>
              <a:pPr/>
              <a:t>4/21/2023</a:t>
            </a:fld>
            <a:endParaRPr lang="en-US"/>
          </a:p>
        </p:txBody>
      </p:sp>
      <p:sp>
        <p:nvSpPr>
          <p:cNvPr id="5" name="Slide Number Placeholder 4">
            <a:extLst>
              <a:ext uri="{FF2B5EF4-FFF2-40B4-BE49-F238E27FC236}">
                <a16:creationId xmlns:a16="http://schemas.microsoft.com/office/drawing/2014/main" id="{9C62F284-6373-493E-B3C0-7560D096BEA6}"/>
              </a:ext>
            </a:extLst>
          </p:cNvPr>
          <p:cNvSpPr>
            <a:spLocks noGrp="1"/>
          </p:cNvSpPr>
          <p:nvPr>
            <p:ph type="sldNum" sz="quarter" idx="12"/>
          </p:nvPr>
        </p:nvSpPr>
        <p:spPr/>
        <p:txBody>
          <a:bodyPr/>
          <a:lstStyle/>
          <a:p>
            <a:fld id="{21782F98-F548-4E33-958E-D2A6C4BA8EFA}" type="slidenum">
              <a:rPr lang="en-US" smtClean="0"/>
              <a:pPr/>
              <a:t>15</a:t>
            </a:fld>
            <a:endParaRPr lang="en-US"/>
          </a:p>
        </p:txBody>
      </p:sp>
    </p:spTree>
    <p:extLst>
      <p:ext uri="{BB962C8B-B14F-4D97-AF65-F5344CB8AC3E}">
        <p14:creationId xmlns:p14="http://schemas.microsoft.com/office/powerpoint/2010/main" val="681976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2A7230-2AB0-4586-A117-72D4D3E2DAA2}"/>
              </a:ext>
            </a:extLst>
          </p:cNvPr>
          <p:cNvSpPr>
            <a:spLocks noGrp="1"/>
          </p:cNvSpPr>
          <p:nvPr>
            <p:ph type="title"/>
          </p:nvPr>
        </p:nvSpPr>
        <p:spPr/>
        <p:txBody>
          <a:bodyPr/>
          <a:lstStyle/>
          <a:p>
            <a:r>
              <a:rPr lang="en-AU"/>
              <a:t>Bubble sort – </a:t>
            </a:r>
            <a:r>
              <a:rPr lang="en-US"/>
              <a:t>Minh họa</a:t>
            </a:r>
          </a:p>
        </p:txBody>
      </p:sp>
      <p:sp>
        <p:nvSpPr>
          <p:cNvPr id="3" name="Footer Placeholder 2">
            <a:extLst>
              <a:ext uri="{FF2B5EF4-FFF2-40B4-BE49-F238E27FC236}">
                <a16:creationId xmlns:a16="http://schemas.microsoft.com/office/drawing/2014/main" id="{F3CE82E8-2431-43AB-815D-6C5EE1AC6865}"/>
              </a:ext>
            </a:extLst>
          </p:cNvPr>
          <p:cNvSpPr>
            <a:spLocks noGrp="1"/>
          </p:cNvSpPr>
          <p:nvPr>
            <p:ph type="ftr" sz="quarter" idx="11"/>
          </p:nvPr>
        </p:nvSpPr>
        <p:spPr/>
        <p:txBody>
          <a:bodyPr/>
          <a:lstStyle/>
          <a:p>
            <a:r>
              <a:rPr lang="en-US"/>
              <a:t>Cấu Trúc Dữ Liệu &amp; Giải Thuật (Data Structures &amp; Algorithms) - Sắp xếp (Sort)</a:t>
            </a:r>
          </a:p>
        </p:txBody>
      </p:sp>
      <p:sp>
        <p:nvSpPr>
          <p:cNvPr id="4" name="Date Placeholder 3">
            <a:extLst>
              <a:ext uri="{FF2B5EF4-FFF2-40B4-BE49-F238E27FC236}">
                <a16:creationId xmlns:a16="http://schemas.microsoft.com/office/drawing/2014/main" id="{C86FD7BB-71E9-4D25-BD89-410C355D846E}"/>
              </a:ext>
            </a:extLst>
          </p:cNvPr>
          <p:cNvSpPr>
            <a:spLocks noGrp="1"/>
          </p:cNvSpPr>
          <p:nvPr>
            <p:ph type="dt" sz="half" idx="10"/>
          </p:nvPr>
        </p:nvSpPr>
        <p:spPr/>
        <p:txBody>
          <a:bodyPr/>
          <a:lstStyle/>
          <a:p>
            <a:fld id="{B685A2F3-69FB-4F19-80F7-476FA4179015}" type="datetime1">
              <a:rPr lang="en-US" smtClean="0"/>
              <a:t>4/21/2023</a:t>
            </a:fld>
            <a:endParaRPr lang="en-US"/>
          </a:p>
        </p:txBody>
      </p:sp>
      <p:sp>
        <p:nvSpPr>
          <p:cNvPr id="5" name="Slide Number Placeholder 4">
            <a:extLst>
              <a:ext uri="{FF2B5EF4-FFF2-40B4-BE49-F238E27FC236}">
                <a16:creationId xmlns:a16="http://schemas.microsoft.com/office/drawing/2014/main" id="{9C62F284-6373-493E-B3C0-7560D096BEA6}"/>
              </a:ext>
            </a:extLst>
          </p:cNvPr>
          <p:cNvSpPr>
            <a:spLocks noGrp="1"/>
          </p:cNvSpPr>
          <p:nvPr>
            <p:ph type="sldNum" sz="quarter" idx="12"/>
          </p:nvPr>
        </p:nvSpPr>
        <p:spPr/>
        <p:txBody>
          <a:bodyPr/>
          <a:lstStyle/>
          <a:p>
            <a:fld id="{21782F98-F548-4E33-958E-D2A6C4BA8EFA}" type="slidenum">
              <a:rPr lang="en-US" smtClean="0"/>
              <a:t>16</a:t>
            </a:fld>
            <a:endParaRPr lang="en-US"/>
          </a:p>
        </p:txBody>
      </p:sp>
      <p:pic>
        <p:nvPicPr>
          <p:cNvPr id="7" name="Picture 6">
            <a:extLst>
              <a:ext uri="{FF2B5EF4-FFF2-40B4-BE49-F238E27FC236}">
                <a16:creationId xmlns:a16="http://schemas.microsoft.com/office/drawing/2014/main" id="{8B8B078E-3117-4B26-BD3A-B21A1BACED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31223" y="1764449"/>
            <a:ext cx="6819177" cy="4367326"/>
          </a:xfrm>
          <a:prstGeom prst="rect">
            <a:avLst/>
          </a:prstGeom>
        </p:spPr>
      </p:pic>
    </p:spTree>
    <p:extLst>
      <p:ext uri="{BB962C8B-B14F-4D97-AF65-F5344CB8AC3E}">
        <p14:creationId xmlns:p14="http://schemas.microsoft.com/office/powerpoint/2010/main" val="21787327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2E9868-DD8B-4845-A27A-5AE56748B561}"/>
              </a:ext>
            </a:extLst>
          </p:cNvPr>
          <p:cNvSpPr>
            <a:spLocks noGrp="1"/>
          </p:cNvSpPr>
          <p:nvPr>
            <p:ph type="title"/>
          </p:nvPr>
        </p:nvSpPr>
        <p:spPr/>
        <p:txBody>
          <a:bodyPr/>
          <a:lstStyle/>
          <a:p>
            <a:r>
              <a:rPr lang="en-AU"/>
              <a:t>Bubble sort – </a:t>
            </a:r>
            <a:r>
              <a:rPr lang="en-US"/>
              <a:t>Giải thuật</a:t>
            </a:r>
          </a:p>
        </p:txBody>
      </p:sp>
      <p:sp>
        <p:nvSpPr>
          <p:cNvPr id="3" name="Content Placeholder 2">
            <a:extLst>
              <a:ext uri="{FF2B5EF4-FFF2-40B4-BE49-F238E27FC236}">
                <a16:creationId xmlns:a16="http://schemas.microsoft.com/office/drawing/2014/main" id="{B3D44482-3BCC-41D5-B39A-B828D5EC6235}"/>
              </a:ext>
            </a:extLst>
          </p:cNvPr>
          <p:cNvSpPr>
            <a:spLocks noGrp="1"/>
          </p:cNvSpPr>
          <p:nvPr>
            <p:ph idx="1"/>
          </p:nvPr>
        </p:nvSpPr>
        <p:spPr/>
        <p:txBody>
          <a:bodyPr/>
          <a:lstStyle/>
          <a:p>
            <a:r>
              <a:rPr lang="en-AU" altLang="en-US"/>
              <a:t>B1: </a:t>
            </a:r>
            <a:r>
              <a:rPr lang="vi-VN" altLang="en-US"/>
              <a:t>i = </a:t>
            </a:r>
            <a:r>
              <a:rPr lang="en-US" altLang="en-US"/>
              <a:t>0</a:t>
            </a:r>
            <a:r>
              <a:rPr lang="vi-VN" altLang="en-US"/>
              <a:t>; //lần xử lý đầu tiên</a:t>
            </a:r>
            <a:endParaRPr lang="en-US" altLang="en-US"/>
          </a:p>
          <a:p>
            <a:r>
              <a:rPr lang="en-US" altLang="en-US"/>
              <a:t>B2: </a:t>
            </a:r>
            <a:r>
              <a:rPr lang="vi-VN" altLang="en-US"/>
              <a:t>j = </a:t>
            </a:r>
            <a:r>
              <a:rPr lang="en-US" altLang="en-US"/>
              <a:t>n - 1</a:t>
            </a:r>
            <a:r>
              <a:rPr lang="vi-VN" altLang="en-US"/>
              <a:t>; //</a:t>
            </a:r>
            <a:r>
              <a:rPr lang="en-US" altLang="en-US"/>
              <a:t>d</a:t>
            </a:r>
            <a:r>
              <a:rPr lang="vi-VN" altLang="en-US"/>
              <a:t>uyệt từ</a:t>
            </a:r>
            <a:r>
              <a:rPr lang="en-US" altLang="en-US"/>
              <a:t> </a:t>
            </a:r>
            <a:r>
              <a:rPr lang="vi-VN" altLang="en-US"/>
              <a:t>cuối dãy ngược về</a:t>
            </a:r>
            <a:r>
              <a:rPr lang="en-US" altLang="en-US"/>
              <a:t> </a:t>
            </a:r>
            <a:r>
              <a:rPr lang="vi-VN" altLang="en-US"/>
              <a:t>v</a:t>
            </a:r>
            <a:r>
              <a:rPr lang="en-US" altLang="en-US"/>
              <a:t>ị trí</a:t>
            </a:r>
            <a:r>
              <a:rPr lang="vi-VN" altLang="en-US"/>
              <a:t> i</a:t>
            </a:r>
            <a:endParaRPr lang="en-US" altLang="en-US"/>
          </a:p>
          <a:p>
            <a:r>
              <a:rPr lang="en-US" altLang="en-US"/>
              <a:t>B3: khi (j &gt; i), thực hiện:</a:t>
            </a:r>
          </a:p>
          <a:p>
            <a:pPr lvl="1"/>
            <a:r>
              <a:rPr lang="en-AU" altLang="en-US"/>
              <a:t>Nếu (a[j] &lt; a[j-1]), thì hoán vị (a[j], a[j-1])</a:t>
            </a:r>
          </a:p>
          <a:p>
            <a:pPr lvl="1"/>
            <a:r>
              <a:rPr lang="en-AU" altLang="en-US"/>
              <a:t>j = j – 1;</a:t>
            </a:r>
          </a:p>
          <a:p>
            <a:r>
              <a:rPr lang="en-AU" altLang="en-US"/>
              <a:t>B4: i = i + 1; //lần xử lý kế tiếp</a:t>
            </a:r>
          </a:p>
          <a:p>
            <a:pPr lvl="1"/>
            <a:r>
              <a:rPr lang="en-AU" altLang="en-US"/>
              <a:t>Nếu (i &lt; n - 1), thì lặp lại B2</a:t>
            </a:r>
          </a:p>
          <a:p>
            <a:pPr lvl="1"/>
            <a:r>
              <a:rPr lang="en-AU" altLang="en-US"/>
              <a:t>Ngược lại, thì dừng</a:t>
            </a:r>
            <a:endParaRPr lang="en-US" altLang="en-US"/>
          </a:p>
        </p:txBody>
      </p:sp>
      <p:sp>
        <p:nvSpPr>
          <p:cNvPr id="4" name="Footer Placeholder 3">
            <a:extLst>
              <a:ext uri="{FF2B5EF4-FFF2-40B4-BE49-F238E27FC236}">
                <a16:creationId xmlns:a16="http://schemas.microsoft.com/office/drawing/2014/main" id="{7983F6B2-FB83-4843-BA70-87124FD7D9E2}"/>
              </a:ext>
            </a:extLst>
          </p:cNvPr>
          <p:cNvSpPr>
            <a:spLocks noGrp="1"/>
          </p:cNvSpPr>
          <p:nvPr>
            <p:ph type="ftr" sz="quarter" idx="11"/>
          </p:nvPr>
        </p:nvSpPr>
        <p:spPr/>
        <p:txBody>
          <a:bodyPr/>
          <a:lstStyle/>
          <a:p>
            <a:r>
              <a:rPr lang="en-US"/>
              <a:t>Cấu Trúc Dữ Liệu &amp; Giải Thuật (Data Structures &amp; Algorithms) - Sắp xếp (Sort)</a:t>
            </a:r>
          </a:p>
        </p:txBody>
      </p:sp>
      <p:sp>
        <p:nvSpPr>
          <p:cNvPr id="5" name="Date Placeholder 4">
            <a:extLst>
              <a:ext uri="{FF2B5EF4-FFF2-40B4-BE49-F238E27FC236}">
                <a16:creationId xmlns:a16="http://schemas.microsoft.com/office/drawing/2014/main" id="{3C3E1EFD-8AF9-4DC2-AE87-B2C31CC9270C}"/>
              </a:ext>
            </a:extLst>
          </p:cNvPr>
          <p:cNvSpPr>
            <a:spLocks noGrp="1"/>
          </p:cNvSpPr>
          <p:nvPr>
            <p:ph type="dt" sz="half" idx="10"/>
          </p:nvPr>
        </p:nvSpPr>
        <p:spPr/>
        <p:txBody>
          <a:bodyPr/>
          <a:lstStyle/>
          <a:p>
            <a:fld id="{1CB5AD25-A25A-4822-B70A-7060FCDC2168}" type="datetime1">
              <a:rPr lang="en-US" smtClean="0"/>
              <a:pPr/>
              <a:t>4/21/2023</a:t>
            </a:fld>
            <a:endParaRPr lang="en-US"/>
          </a:p>
        </p:txBody>
      </p:sp>
      <p:sp>
        <p:nvSpPr>
          <p:cNvPr id="6" name="Slide Number Placeholder 5">
            <a:extLst>
              <a:ext uri="{FF2B5EF4-FFF2-40B4-BE49-F238E27FC236}">
                <a16:creationId xmlns:a16="http://schemas.microsoft.com/office/drawing/2014/main" id="{5F955614-F586-488B-B843-EBAFA20DAE97}"/>
              </a:ext>
            </a:extLst>
          </p:cNvPr>
          <p:cNvSpPr>
            <a:spLocks noGrp="1"/>
          </p:cNvSpPr>
          <p:nvPr>
            <p:ph type="sldNum" sz="quarter" idx="12"/>
          </p:nvPr>
        </p:nvSpPr>
        <p:spPr/>
        <p:txBody>
          <a:bodyPr/>
          <a:lstStyle/>
          <a:p>
            <a:fld id="{21782F98-F548-4E33-958E-D2A6C4BA8EFA}" type="slidenum">
              <a:rPr lang="en-US" smtClean="0"/>
              <a:pPr/>
              <a:t>17</a:t>
            </a:fld>
            <a:endParaRPr lang="en-US"/>
          </a:p>
        </p:txBody>
      </p:sp>
    </p:spTree>
    <p:extLst>
      <p:ext uri="{BB962C8B-B14F-4D97-AF65-F5344CB8AC3E}">
        <p14:creationId xmlns:p14="http://schemas.microsoft.com/office/powerpoint/2010/main" val="3836027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2E9868-DD8B-4845-A27A-5AE56748B561}"/>
              </a:ext>
            </a:extLst>
          </p:cNvPr>
          <p:cNvSpPr>
            <a:spLocks noGrp="1"/>
          </p:cNvSpPr>
          <p:nvPr>
            <p:ph type="title"/>
          </p:nvPr>
        </p:nvSpPr>
        <p:spPr/>
        <p:txBody>
          <a:bodyPr/>
          <a:lstStyle/>
          <a:p>
            <a:r>
              <a:rPr lang="en-AU"/>
              <a:t>Bubble sort – </a:t>
            </a:r>
            <a:r>
              <a:rPr lang="en-US"/>
              <a:t>Cài đặt</a:t>
            </a:r>
          </a:p>
        </p:txBody>
      </p:sp>
      <p:sp>
        <p:nvSpPr>
          <p:cNvPr id="4" name="Footer Placeholder 3">
            <a:extLst>
              <a:ext uri="{FF2B5EF4-FFF2-40B4-BE49-F238E27FC236}">
                <a16:creationId xmlns:a16="http://schemas.microsoft.com/office/drawing/2014/main" id="{7983F6B2-FB83-4843-BA70-87124FD7D9E2}"/>
              </a:ext>
            </a:extLst>
          </p:cNvPr>
          <p:cNvSpPr>
            <a:spLocks noGrp="1"/>
          </p:cNvSpPr>
          <p:nvPr>
            <p:ph type="ftr" sz="quarter" idx="11"/>
          </p:nvPr>
        </p:nvSpPr>
        <p:spPr/>
        <p:txBody>
          <a:bodyPr/>
          <a:lstStyle/>
          <a:p>
            <a:r>
              <a:rPr lang="en-US"/>
              <a:t>Cấu Trúc Dữ Liệu &amp; Giải Thuật (Data Structures &amp; Algorithms) - Sắp xếp (Sort)</a:t>
            </a:r>
          </a:p>
        </p:txBody>
      </p:sp>
      <p:sp>
        <p:nvSpPr>
          <p:cNvPr id="5" name="Date Placeholder 4">
            <a:extLst>
              <a:ext uri="{FF2B5EF4-FFF2-40B4-BE49-F238E27FC236}">
                <a16:creationId xmlns:a16="http://schemas.microsoft.com/office/drawing/2014/main" id="{3C3E1EFD-8AF9-4DC2-AE87-B2C31CC9270C}"/>
              </a:ext>
            </a:extLst>
          </p:cNvPr>
          <p:cNvSpPr>
            <a:spLocks noGrp="1"/>
          </p:cNvSpPr>
          <p:nvPr>
            <p:ph type="dt" sz="half" idx="10"/>
          </p:nvPr>
        </p:nvSpPr>
        <p:spPr/>
        <p:txBody>
          <a:bodyPr/>
          <a:lstStyle/>
          <a:p>
            <a:fld id="{1CB5AD25-A25A-4822-B70A-7060FCDC2168}" type="datetime1">
              <a:rPr lang="en-US" smtClean="0"/>
              <a:t>4/21/2023</a:t>
            </a:fld>
            <a:endParaRPr lang="en-US"/>
          </a:p>
        </p:txBody>
      </p:sp>
      <p:sp>
        <p:nvSpPr>
          <p:cNvPr id="6" name="Slide Number Placeholder 5">
            <a:extLst>
              <a:ext uri="{FF2B5EF4-FFF2-40B4-BE49-F238E27FC236}">
                <a16:creationId xmlns:a16="http://schemas.microsoft.com/office/drawing/2014/main" id="{5F955614-F586-488B-B843-EBAFA20DAE97}"/>
              </a:ext>
            </a:extLst>
          </p:cNvPr>
          <p:cNvSpPr>
            <a:spLocks noGrp="1"/>
          </p:cNvSpPr>
          <p:nvPr>
            <p:ph type="sldNum" sz="quarter" idx="12"/>
          </p:nvPr>
        </p:nvSpPr>
        <p:spPr/>
        <p:txBody>
          <a:bodyPr/>
          <a:lstStyle/>
          <a:p>
            <a:fld id="{21782F98-F548-4E33-958E-D2A6C4BA8EFA}" type="slidenum">
              <a:rPr lang="en-US" smtClean="0"/>
              <a:t>18</a:t>
            </a:fld>
            <a:endParaRPr lang="en-US"/>
          </a:p>
        </p:txBody>
      </p:sp>
      <p:sp>
        <p:nvSpPr>
          <p:cNvPr id="7" name="Rectangle 6">
            <a:extLst>
              <a:ext uri="{FF2B5EF4-FFF2-40B4-BE49-F238E27FC236}">
                <a16:creationId xmlns:a16="http://schemas.microsoft.com/office/drawing/2014/main" id="{F32A1CF3-B5D4-4EF9-BDE6-77B3D7477FEE}"/>
              </a:ext>
            </a:extLst>
          </p:cNvPr>
          <p:cNvSpPr/>
          <p:nvPr/>
        </p:nvSpPr>
        <p:spPr>
          <a:xfrm>
            <a:off x="1219201" y="1870620"/>
            <a:ext cx="10667999" cy="3046988"/>
          </a:xfrm>
          <a:prstGeom prst="rect">
            <a:avLst/>
          </a:prstGeom>
        </p:spPr>
        <p:txBody>
          <a:bodyPr wrap="square">
            <a:spAutoFit/>
          </a:bodyPr>
          <a:lstStyle/>
          <a:p>
            <a:r>
              <a:rPr lang="en-US">
                <a:solidFill>
                  <a:srgbClr val="C00000"/>
                </a:solidFill>
                <a:latin typeface="Consolas" panose="020B0609020204030204" pitchFamily="49" charset="0"/>
              </a:rPr>
              <a:t>void bubbleSort(int a[], int n)</a:t>
            </a:r>
          </a:p>
          <a:p>
            <a:r>
              <a:rPr lang="en-US">
                <a:solidFill>
                  <a:srgbClr val="C00000"/>
                </a:solidFill>
                <a:latin typeface="Consolas" panose="020B0609020204030204" pitchFamily="49" charset="0"/>
              </a:rPr>
              <a:t>{</a:t>
            </a:r>
          </a:p>
          <a:p>
            <a:r>
              <a:rPr lang="en-US">
                <a:solidFill>
                  <a:srgbClr val="C00000"/>
                </a:solidFill>
                <a:latin typeface="Consolas" panose="020B0609020204030204" pitchFamily="49" charset="0"/>
              </a:rPr>
              <a:t>    for (int i = 0; i &lt; n - 1; i++)</a:t>
            </a:r>
          </a:p>
          <a:p>
            <a:r>
              <a:rPr lang="en-US">
                <a:solidFill>
                  <a:srgbClr val="C00000"/>
                </a:solidFill>
                <a:latin typeface="Consolas" panose="020B0609020204030204" pitchFamily="49" charset="0"/>
              </a:rPr>
              <a:t>        for (int j = n - 1; j &gt; i; j--)</a:t>
            </a:r>
          </a:p>
          <a:p>
            <a:r>
              <a:rPr lang="en-US">
                <a:solidFill>
                  <a:srgbClr val="C00000"/>
                </a:solidFill>
                <a:latin typeface="Consolas" panose="020B0609020204030204" pitchFamily="49" charset="0"/>
              </a:rPr>
              <a:t>            </a:t>
            </a:r>
            <a:r>
              <a:rPr lang="en-US">
                <a:solidFill>
                  <a:srgbClr val="00B050"/>
                </a:solidFill>
                <a:latin typeface="Consolas" panose="020B0609020204030204" pitchFamily="49" charset="0"/>
              </a:rPr>
              <a:t>//nếu có nghịch thế thì đổi chỗ</a:t>
            </a:r>
          </a:p>
          <a:p>
            <a:r>
              <a:rPr lang="en-US">
                <a:solidFill>
                  <a:srgbClr val="C00000"/>
                </a:solidFill>
                <a:latin typeface="Consolas" panose="020B0609020204030204" pitchFamily="49" charset="0"/>
              </a:rPr>
              <a:t>            if (a[j] &lt; a[j - 1])</a:t>
            </a:r>
          </a:p>
          <a:p>
            <a:r>
              <a:rPr lang="en-US">
                <a:solidFill>
                  <a:srgbClr val="C00000"/>
                </a:solidFill>
                <a:latin typeface="Consolas" panose="020B0609020204030204" pitchFamily="49" charset="0"/>
              </a:rPr>
              <a:t>                swap(a[j], a[j - 1]);</a:t>
            </a:r>
          </a:p>
          <a:p>
            <a:r>
              <a:rPr lang="en-US">
                <a:solidFill>
                  <a:srgbClr val="C00000"/>
                </a:solidFill>
                <a:latin typeface="Consolas" panose="020B0609020204030204" pitchFamily="49" charset="0"/>
              </a:rPr>
              <a:t>}</a:t>
            </a:r>
            <a:endParaRPr lang="en-US" b="0">
              <a:solidFill>
                <a:srgbClr val="C00000"/>
              </a:solidFill>
              <a:effectLst/>
              <a:latin typeface="Consolas" panose="020B0609020204030204" pitchFamily="49" charset="0"/>
            </a:endParaRPr>
          </a:p>
        </p:txBody>
      </p:sp>
    </p:spTree>
    <p:extLst>
      <p:ext uri="{BB962C8B-B14F-4D97-AF65-F5344CB8AC3E}">
        <p14:creationId xmlns:p14="http://schemas.microsoft.com/office/powerpoint/2010/main" val="13404779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2A7230-2AB0-4586-A117-72D4D3E2DAA2}"/>
              </a:ext>
            </a:extLst>
          </p:cNvPr>
          <p:cNvSpPr>
            <a:spLocks noGrp="1"/>
          </p:cNvSpPr>
          <p:nvPr>
            <p:ph type="title"/>
          </p:nvPr>
        </p:nvSpPr>
        <p:spPr/>
        <p:txBody>
          <a:bodyPr/>
          <a:lstStyle/>
          <a:p>
            <a:r>
              <a:rPr lang="en-AU"/>
              <a:t>Bubble sort – Đánh giá</a:t>
            </a:r>
            <a:endParaRPr lang="en-US"/>
          </a:p>
        </p:txBody>
      </p:sp>
      <p:sp>
        <p:nvSpPr>
          <p:cNvPr id="3" name="Footer Placeholder 2">
            <a:extLst>
              <a:ext uri="{FF2B5EF4-FFF2-40B4-BE49-F238E27FC236}">
                <a16:creationId xmlns:a16="http://schemas.microsoft.com/office/drawing/2014/main" id="{F3CE82E8-2431-43AB-815D-6C5EE1AC6865}"/>
              </a:ext>
            </a:extLst>
          </p:cNvPr>
          <p:cNvSpPr>
            <a:spLocks noGrp="1"/>
          </p:cNvSpPr>
          <p:nvPr>
            <p:ph type="ftr" sz="quarter" idx="11"/>
          </p:nvPr>
        </p:nvSpPr>
        <p:spPr/>
        <p:txBody>
          <a:bodyPr/>
          <a:lstStyle/>
          <a:p>
            <a:r>
              <a:rPr lang="en-US"/>
              <a:t>Cấu Trúc Dữ Liệu &amp; Giải Thuật (Data Structures &amp; Algorithms) - Sắp xếp (Sort)</a:t>
            </a:r>
          </a:p>
        </p:txBody>
      </p:sp>
      <p:sp>
        <p:nvSpPr>
          <p:cNvPr id="4" name="Date Placeholder 3">
            <a:extLst>
              <a:ext uri="{FF2B5EF4-FFF2-40B4-BE49-F238E27FC236}">
                <a16:creationId xmlns:a16="http://schemas.microsoft.com/office/drawing/2014/main" id="{C86FD7BB-71E9-4D25-BD89-410C355D846E}"/>
              </a:ext>
            </a:extLst>
          </p:cNvPr>
          <p:cNvSpPr>
            <a:spLocks noGrp="1"/>
          </p:cNvSpPr>
          <p:nvPr>
            <p:ph type="dt" sz="half" idx="10"/>
          </p:nvPr>
        </p:nvSpPr>
        <p:spPr/>
        <p:txBody>
          <a:bodyPr/>
          <a:lstStyle/>
          <a:p>
            <a:fld id="{4C2347E4-B102-4ACE-BE91-298CC21C0633}" type="datetime1">
              <a:rPr lang="en-US" smtClean="0"/>
              <a:pPr/>
              <a:t>4/21/2023</a:t>
            </a:fld>
            <a:endParaRPr lang="en-US"/>
          </a:p>
        </p:txBody>
      </p:sp>
      <p:sp>
        <p:nvSpPr>
          <p:cNvPr id="5" name="Slide Number Placeholder 4">
            <a:extLst>
              <a:ext uri="{FF2B5EF4-FFF2-40B4-BE49-F238E27FC236}">
                <a16:creationId xmlns:a16="http://schemas.microsoft.com/office/drawing/2014/main" id="{9C62F284-6373-493E-B3C0-7560D096BEA6}"/>
              </a:ext>
            </a:extLst>
          </p:cNvPr>
          <p:cNvSpPr>
            <a:spLocks noGrp="1"/>
          </p:cNvSpPr>
          <p:nvPr>
            <p:ph type="sldNum" sz="quarter" idx="12"/>
          </p:nvPr>
        </p:nvSpPr>
        <p:spPr/>
        <p:txBody>
          <a:bodyPr/>
          <a:lstStyle/>
          <a:p>
            <a:fld id="{21782F98-F548-4E33-958E-D2A6C4BA8EFA}" type="slidenum">
              <a:rPr lang="en-US" smtClean="0"/>
              <a:pPr/>
              <a:t>19</a:t>
            </a:fld>
            <a:endParaRPr lang="en-US"/>
          </a:p>
        </p:txBody>
      </p:sp>
      <mc:AlternateContent xmlns:mc="http://schemas.openxmlformats.org/markup-compatibility/2006" xmlns:a14="http://schemas.microsoft.com/office/drawing/2010/main">
        <mc:Choice Requires="a14">
          <p:graphicFrame>
            <p:nvGraphicFramePr>
              <p:cNvPr id="12" name="Table 11">
                <a:extLst>
                  <a:ext uri="{FF2B5EF4-FFF2-40B4-BE49-F238E27FC236}">
                    <a16:creationId xmlns:a16="http://schemas.microsoft.com/office/drawing/2014/main" id="{A483A69A-6DB7-4184-9323-5ECF668007FA}"/>
                  </a:ext>
                </a:extLst>
              </p:cNvPr>
              <p:cNvGraphicFramePr>
                <a:graphicFrameLocks noGrp="1"/>
              </p:cNvGraphicFramePr>
              <p:nvPr>
                <p:extLst>
                  <p:ext uri="{D42A27DB-BD31-4B8C-83A1-F6EECF244321}">
                    <p14:modId xmlns:p14="http://schemas.microsoft.com/office/powerpoint/2010/main" val="1599390130"/>
                  </p:ext>
                </p:extLst>
              </p:nvPr>
            </p:nvGraphicFramePr>
            <p:xfrm>
              <a:off x="1225322" y="1991991"/>
              <a:ext cx="10667999" cy="3634451"/>
            </p:xfrm>
            <a:graphic>
              <a:graphicData uri="http://schemas.openxmlformats.org/drawingml/2006/table">
                <a:tbl>
                  <a:tblPr firstRow="1" bandRow="1">
                    <a:tableStyleId>{9DCAF9ED-07DC-4A11-8D7F-57B35C25682E}</a:tableStyleId>
                  </a:tblPr>
                  <a:tblGrid>
                    <a:gridCol w="2473123">
                      <a:extLst>
                        <a:ext uri="{9D8B030D-6E8A-4147-A177-3AD203B41FA5}">
                          <a16:colId xmlns:a16="http://schemas.microsoft.com/office/drawing/2014/main" val="20000"/>
                        </a:ext>
                      </a:extLst>
                    </a:gridCol>
                    <a:gridCol w="4097438">
                      <a:extLst>
                        <a:ext uri="{9D8B030D-6E8A-4147-A177-3AD203B41FA5}">
                          <a16:colId xmlns:a16="http://schemas.microsoft.com/office/drawing/2014/main" val="20001"/>
                        </a:ext>
                      </a:extLst>
                    </a:gridCol>
                    <a:gridCol w="4097438">
                      <a:extLst>
                        <a:ext uri="{9D8B030D-6E8A-4147-A177-3AD203B41FA5}">
                          <a16:colId xmlns:a16="http://schemas.microsoft.com/office/drawing/2014/main" val="20002"/>
                        </a:ext>
                      </a:extLst>
                    </a:gridCol>
                  </a:tblGrid>
                  <a:tr h="665103">
                    <a:tc>
                      <a:txBody>
                        <a:bodyPr/>
                        <a:lstStyle/>
                        <a:p>
                          <a:r>
                            <a:rPr lang="en-US" sz="2400"/>
                            <a:t>Trường</a:t>
                          </a:r>
                          <a:r>
                            <a:rPr lang="en-US" sz="2400" baseline="0"/>
                            <a:t> Hợp</a:t>
                          </a:r>
                          <a:endParaRPr lang="en-US" sz="2400" dirty="0"/>
                        </a:p>
                      </a:txBody>
                      <a:tcPr marL="91429" marR="91429" anchor="ctr"/>
                    </a:tc>
                    <a:tc>
                      <a:txBody>
                        <a:bodyPr/>
                        <a:lstStyle/>
                        <a:p>
                          <a:pPr algn="l"/>
                          <a:r>
                            <a:rPr lang="en-US" sz="2400"/>
                            <a:t>Số</a:t>
                          </a:r>
                          <a:r>
                            <a:rPr lang="en-US" sz="2400" baseline="0"/>
                            <a:t> Lần So Sánh</a:t>
                          </a:r>
                          <a:endParaRPr lang="en-US" sz="2400" dirty="0"/>
                        </a:p>
                      </a:txBody>
                      <a:tcPr marL="91429" marR="91429" anchor="ctr"/>
                    </a:tc>
                    <a:tc>
                      <a:txBody>
                        <a:bodyPr/>
                        <a:lstStyle/>
                        <a:p>
                          <a:pPr algn="l"/>
                          <a:r>
                            <a:rPr lang="en-US" sz="2400"/>
                            <a:t>Số</a:t>
                          </a:r>
                          <a:r>
                            <a:rPr lang="en-US" sz="2400" baseline="0"/>
                            <a:t> Lần Hoán Vị</a:t>
                          </a:r>
                          <a:endParaRPr lang="en-US" sz="2400" dirty="0"/>
                        </a:p>
                      </a:txBody>
                      <a:tcPr marL="91429" marR="91429" anchor="ctr"/>
                    </a:tc>
                    <a:extLst>
                      <a:ext uri="{0D108BD9-81ED-4DB2-BD59-A6C34878D82A}">
                        <a16:rowId xmlns:a16="http://schemas.microsoft.com/office/drawing/2014/main" val="10000"/>
                      </a:ext>
                    </a:extLst>
                  </a:tr>
                  <a:tr h="1484674">
                    <a:tc>
                      <a:txBody>
                        <a:bodyPr/>
                        <a:lstStyle/>
                        <a:p>
                          <a:r>
                            <a:rPr lang="en-US" sz="2400" dirty="0" err="1"/>
                            <a:t>Tố</a:t>
                          </a:r>
                          <a:r>
                            <a:rPr lang="en-US" sz="2400" baseline="0" dirty="0" err="1"/>
                            <a:t>t</a:t>
                          </a:r>
                          <a:r>
                            <a:rPr lang="en-US" sz="2400" baseline="0" dirty="0"/>
                            <a:t> </a:t>
                          </a:r>
                          <a:r>
                            <a:rPr lang="en-US" sz="2400" baseline="0" dirty="0" err="1"/>
                            <a:t>nhất</a:t>
                          </a:r>
                          <a:endParaRPr lang="en-US" sz="2400" dirty="0"/>
                        </a:p>
                      </a:txBody>
                      <a:tcPr marL="91429" marR="91429" anchor="ctr"/>
                    </a:tc>
                    <a:tc>
                      <a:txBody>
                        <a:bodyPr/>
                        <a:lstStyle/>
                        <a:p>
                          <a:pPr algn="l"/>
                          <a14:m>
                            <m:oMathPara xmlns:m="http://schemas.openxmlformats.org/officeDocument/2006/math">
                              <m:oMathParaPr>
                                <m:jc m:val="left"/>
                              </m:oMathParaPr>
                              <m:oMath xmlns:m="http://schemas.openxmlformats.org/officeDocument/2006/math">
                                <m:nary>
                                  <m:naryPr>
                                    <m:chr m:val="∑"/>
                                    <m:ctrlPr>
                                      <a:rPr lang="en-US" sz="2400" i="1" smtClean="0">
                                        <a:latin typeface="Cambria Math" panose="02040503050406030204" pitchFamily="18" charset="0"/>
                                      </a:rPr>
                                    </m:ctrlPr>
                                  </m:naryPr>
                                  <m:sub>
                                    <m:r>
                                      <m:rPr>
                                        <m:brk m:alnAt="23"/>
                                      </m:rPr>
                                      <a:rPr lang="en-US" sz="2400" smtClean="0">
                                        <a:latin typeface="Cambria Math" panose="02040503050406030204" pitchFamily="18" charset="0"/>
                                      </a:rPr>
                                      <m:t>𝑖</m:t>
                                    </m:r>
                                    <m:r>
                                      <a:rPr lang="en-US" sz="2400" smtClean="0">
                                        <a:latin typeface="Cambria Math" panose="02040503050406030204" pitchFamily="18" charset="0"/>
                                      </a:rPr>
                                      <m:t>=0</m:t>
                                    </m:r>
                                  </m:sub>
                                  <m:sup>
                                    <m:r>
                                      <a:rPr lang="en-US" sz="2400" smtClean="0">
                                        <a:latin typeface="Cambria Math" panose="02040503050406030204" pitchFamily="18" charset="0"/>
                                      </a:rPr>
                                      <m:t>𝑛</m:t>
                                    </m:r>
                                    <m:r>
                                      <a:rPr lang="en-US" sz="2400" smtClean="0">
                                        <a:latin typeface="Cambria Math" panose="02040503050406030204" pitchFamily="18" charset="0"/>
                                      </a:rPr>
                                      <m:t>−2</m:t>
                                    </m:r>
                                  </m:sup>
                                  <m:e>
                                    <m:nary>
                                      <m:naryPr>
                                        <m:chr m:val="∑"/>
                                        <m:ctrlPr>
                                          <a:rPr lang="en-US" sz="2400" i="1" smtClean="0">
                                            <a:latin typeface="Cambria Math" panose="02040503050406030204" pitchFamily="18" charset="0"/>
                                          </a:rPr>
                                        </m:ctrlPr>
                                      </m:naryPr>
                                      <m:sub>
                                        <m:r>
                                          <m:rPr>
                                            <m:brk m:alnAt="23"/>
                                          </m:rPr>
                                          <a:rPr lang="en-US" sz="2400" smtClean="0">
                                            <a:latin typeface="Cambria Math" panose="02040503050406030204" pitchFamily="18" charset="0"/>
                                          </a:rPr>
                                          <m:t>𝑗</m:t>
                                        </m:r>
                                        <m:r>
                                          <a:rPr lang="en-US" sz="2400" smtClean="0">
                                            <a:latin typeface="Cambria Math" panose="02040503050406030204" pitchFamily="18" charset="0"/>
                                          </a:rPr>
                                          <m:t>=</m:t>
                                        </m:r>
                                        <m:r>
                                          <a:rPr lang="en-US" sz="2400" smtClean="0">
                                            <a:latin typeface="Cambria Math" panose="02040503050406030204" pitchFamily="18" charset="0"/>
                                          </a:rPr>
                                          <m:t>𝑖</m:t>
                                        </m:r>
                                        <m:r>
                                          <a:rPr lang="en-US" sz="2400" smtClean="0">
                                            <a:latin typeface="Cambria Math" panose="02040503050406030204" pitchFamily="18" charset="0"/>
                                          </a:rPr>
                                          <m:t>+1</m:t>
                                        </m:r>
                                      </m:sub>
                                      <m:sup>
                                        <m:r>
                                          <a:rPr lang="en-US" sz="2400" smtClean="0">
                                            <a:latin typeface="Cambria Math" panose="02040503050406030204" pitchFamily="18" charset="0"/>
                                          </a:rPr>
                                          <m:t>𝑛</m:t>
                                        </m:r>
                                        <m:r>
                                          <a:rPr lang="en-US" sz="2400" smtClean="0">
                                            <a:latin typeface="Cambria Math" panose="02040503050406030204" pitchFamily="18" charset="0"/>
                                          </a:rPr>
                                          <m:t>−1</m:t>
                                        </m:r>
                                      </m:sup>
                                      <m:e>
                                        <m:r>
                                          <a:rPr lang="en-US" sz="2400" smtClean="0">
                                            <a:latin typeface="Cambria Math" panose="02040503050406030204" pitchFamily="18" charset="0"/>
                                          </a:rPr>
                                          <m:t>1=</m:t>
                                        </m:r>
                                        <m:f>
                                          <m:fPr>
                                            <m:ctrlPr>
                                              <a:rPr lang="en-US" sz="2400" i="1" smtClean="0">
                                                <a:latin typeface="Cambria Math" panose="02040503050406030204" pitchFamily="18" charset="0"/>
                                              </a:rPr>
                                            </m:ctrlPr>
                                          </m:fPr>
                                          <m:num>
                                            <m:r>
                                              <a:rPr lang="en-US" sz="2400" smtClean="0">
                                                <a:latin typeface="Cambria Math" panose="02040503050406030204" pitchFamily="18" charset="0"/>
                                              </a:rPr>
                                              <m:t>𝑛</m:t>
                                            </m:r>
                                            <m:r>
                                              <a:rPr lang="en-US" sz="2400" smtClean="0">
                                                <a:latin typeface="Cambria Math" panose="02040503050406030204" pitchFamily="18" charset="0"/>
                                              </a:rPr>
                                              <m:t>(</m:t>
                                            </m:r>
                                            <m:r>
                                              <a:rPr lang="en-US" sz="2400" smtClean="0">
                                                <a:latin typeface="Cambria Math" panose="02040503050406030204" pitchFamily="18" charset="0"/>
                                              </a:rPr>
                                              <m:t>𝑛</m:t>
                                            </m:r>
                                            <m:r>
                                              <a:rPr lang="en-US" sz="2400" smtClean="0">
                                                <a:latin typeface="Cambria Math" panose="02040503050406030204" pitchFamily="18" charset="0"/>
                                              </a:rPr>
                                              <m:t>−1)</m:t>
                                            </m:r>
                                          </m:num>
                                          <m:den>
                                            <m:r>
                                              <a:rPr lang="en-US" sz="2400" smtClean="0">
                                                <a:latin typeface="Cambria Math" panose="02040503050406030204" pitchFamily="18" charset="0"/>
                                              </a:rPr>
                                              <m:t>2</m:t>
                                            </m:r>
                                          </m:den>
                                        </m:f>
                                      </m:e>
                                    </m:nary>
                                  </m:e>
                                </m:nary>
                              </m:oMath>
                            </m:oMathPara>
                          </a14:m>
                          <a:endParaRPr lang="en-US" sz="2400" dirty="0"/>
                        </a:p>
                      </a:txBody>
                      <a:tcPr marL="91429" marR="91429" anchor="ctr"/>
                    </a:tc>
                    <a:tc>
                      <a:txBody>
                        <a:bodyPr/>
                        <a:lstStyle/>
                        <a:p>
                          <a:pPr algn="l"/>
                          <a:r>
                            <a:rPr lang="en-US" sz="2400" dirty="0"/>
                            <a:t>0</a:t>
                          </a:r>
                        </a:p>
                      </a:txBody>
                      <a:tcPr marL="91429" marR="91429" anchor="ctr"/>
                    </a:tc>
                    <a:extLst>
                      <a:ext uri="{0D108BD9-81ED-4DB2-BD59-A6C34878D82A}">
                        <a16:rowId xmlns:a16="http://schemas.microsoft.com/office/drawing/2014/main" val="10001"/>
                      </a:ext>
                    </a:extLst>
                  </a:tr>
                  <a:tr h="1484674">
                    <a:tc>
                      <a:txBody>
                        <a:bodyPr/>
                        <a:lstStyle/>
                        <a:p>
                          <a:r>
                            <a:rPr lang="en-US" sz="2400" dirty="0" err="1"/>
                            <a:t>Xấu</a:t>
                          </a:r>
                          <a:r>
                            <a:rPr lang="en-US" sz="2400" baseline="0" dirty="0"/>
                            <a:t> </a:t>
                          </a:r>
                          <a:r>
                            <a:rPr lang="en-US" sz="2400" baseline="0" dirty="0" err="1"/>
                            <a:t>nhất</a:t>
                          </a:r>
                          <a:endParaRPr lang="en-US" sz="2400" dirty="0"/>
                        </a:p>
                      </a:txBody>
                      <a:tcPr marL="91429" marR="91429" anchor="ctr"/>
                    </a:tc>
                    <a:tc>
                      <a:txBody>
                        <a:bodyPr/>
                        <a:lstStyle/>
                        <a:p>
                          <a:pPr algn="l"/>
                          <a14:m>
                            <m:oMathPara xmlns:m="http://schemas.openxmlformats.org/officeDocument/2006/math">
                              <m:oMathParaPr>
                                <m:jc m:val="left"/>
                              </m:oMathParaPr>
                              <m:oMath xmlns:m="http://schemas.openxmlformats.org/officeDocument/2006/math">
                                <m:nary>
                                  <m:naryPr>
                                    <m:chr m:val="∑"/>
                                    <m:ctrlPr>
                                      <a:rPr lang="en-US" sz="2400" i="1" smtClean="0">
                                        <a:latin typeface="Cambria Math" panose="02040503050406030204" pitchFamily="18" charset="0"/>
                                      </a:rPr>
                                    </m:ctrlPr>
                                  </m:naryPr>
                                  <m:sub>
                                    <m:r>
                                      <m:rPr>
                                        <m:brk m:alnAt="23"/>
                                      </m:rPr>
                                      <a:rPr lang="en-US" sz="2400" smtClean="0">
                                        <a:latin typeface="Cambria Math" panose="02040503050406030204" pitchFamily="18" charset="0"/>
                                      </a:rPr>
                                      <m:t>𝑖</m:t>
                                    </m:r>
                                    <m:r>
                                      <a:rPr lang="en-US" sz="2400" smtClean="0">
                                        <a:latin typeface="Cambria Math" panose="02040503050406030204" pitchFamily="18" charset="0"/>
                                      </a:rPr>
                                      <m:t>=0</m:t>
                                    </m:r>
                                  </m:sub>
                                  <m:sup>
                                    <m:r>
                                      <a:rPr lang="en-US" sz="2400" smtClean="0">
                                        <a:latin typeface="Cambria Math" panose="02040503050406030204" pitchFamily="18" charset="0"/>
                                      </a:rPr>
                                      <m:t>𝑛</m:t>
                                    </m:r>
                                    <m:r>
                                      <a:rPr lang="en-US" sz="2400" smtClean="0">
                                        <a:latin typeface="Cambria Math" panose="02040503050406030204" pitchFamily="18" charset="0"/>
                                      </a:rPr>
                                      <m:t>−2</m:t>
                                    </m:r>
                                  </m:sup>
                                  <m:e>
                                    <m:nary>
                                      <m:naryPr>
                                        <m:chr m:val="∑"/>
                                        <m:ctrlPr>
                                          <a:rPr lang="en-US" sz="2400" i="1" smtClean="0">
                                            <a:latin typeface="Cambria Math" panose="02040503050406030204" pitchFamily="18" charset="0"/>
                                          </a:rPr>
                                        </m:ctrlPr>
                                      </m:naryPr>
                                      <m:sub>
                                        <m:r>
                                          <m:rPr>
                                            <m:brk m:alnAt="23"/>
                                          </m:rPr>
                                          <a:rPr lang="en-US" sz="2400" smtClean="0">
                                            <a:latin typeface="Cambria Math" panose="02040503050406030204" pitchFamily="18" charset="0"/>
                                          </a:rPr>
                                          <m:t>𝑗</m:t>
                                        </m:r>
                                        <m:r>
                                          <a:rPr lang="en-US" sz="2400" smtClean="0">
                                            <a:latin typeface="Cambria Math" panose="02040503050406030204" pitchFamily="18" charset="0"/>
                                          </a:rPr>
                                          <m:t>=</m:t>
                                        </m:r>
                                        <m:r>
                                          <a:rPr lang="en-US" sz="2400" smtClean="0">
                                            <a:latin typeface="Cambria Math" panose="02040503050406030204" pitchFamily="18" charset="0"/>
                                          </a:rPr>
                                          <m:t>𝑖</m:t>
                                        </m:r>
                                        <m:r>
                                          <a:rPr lang="en-US" sz="2400" smtClean="0">
                                            <a:latin typeface="Cambria Math" panose="02040503050406030204" pitchFamily="18" charset="0"/>
                                          </a:rPr>
                                          <m:t>+1</m:t>
                                        </m:r>
                                      </m:sub>
                                      <m:sup>
                                        <m:r>
                                          <a:rPr lang="en-US" sz="2400" smtClean="0">
                                            <a:latin typeface="Cambria Math" panose="02040503050406030204" pitchFamily="18" charset="0"/>
                                          </a:rPr>
                                          <m:t>𝑛</m:t>
                                        </m:r>
                                        <m:r>
                                          <a:rPr lang="en-US" sz="2400" smtClean="0">
                                            <a:latin typeface="Cambria Math" panose="02040503050406030204" pitchFamily="18" charset="0"/>
                                          </a:rPr>
                                          <m:t>−1</m:t>
                                        </m:r>
                                      </m:sup>
                                      <m:e>
                                        <m:r>
                                          <a:rPr lang="en-US" sz="2400" smtClean="0">
                                            <a:latin typeface="Cambria Math" panose="02040503050406030204" pitchFamily="18" charset="0"/>
                                          </a:rPr>
                                          <m:t>1=</m:t>
                                        </m:r>
                                        <m:f>
                                          <m:fPr>
                                            <m:ctrlPr>
                                              <a:rPr lang="en-US" sz="2400" i="1" smtClean="0">
                                                <a:latin typeface="Cambria Math" panose="02040503050406030204" pitchFamily="18" charset="0"/>
                                              </a:rPr>
                                            </m:ctrlPr>
                                          </m:fPr>
                                          <m:num>
                                            <m:r>
                                              <a:rPr lang="en-US" sz="2400" smtClean="0">
                                                <a:latin typeface="Cambria Math" panose="02040503050406030204" pitchFamily="18" charset="0"/>
                                              </a:rPr>
                                              <m:t>𝑛</m:t>
                                            </m:r>
                                            <m:r>
                                              <a:rPr lang="en-US" sz="2400" smtClean="0">
                                                <a:latin typeface="Cambria Math" panose="02040503050406030204" pitchFamily="18" charset="0"/>
                                              </a:rPr>
                                              <m:t>(</m:t>
                                            </m:r>
                                            <m:r>
                                              <a:rPr lang="en-US" sz="2400" smtClean="0">
                                                <a:latin typeface="Cambria Math" panose="02040503050406030204" pitchFamily="18" charset="0"/>
                                              </a:rPr>
                                              <m:t>𝑛</m:t>
                                            </m:r>
                                            <m:r>
                                              <a:rPr lang="en-US" sz="2400" smtClean="0">
                                                <a:latin typeface="Cambria Math" panose="02040503050406030204" pitchFamily="18" charset="0"/>
                                              </a:rPr>
                                              <m:t>−1)</m:t>
                                            </m:r>
                                          </m:num>
                                          <m:den>
                                            <m:r>
                                              <a:rPr lang="en-US" sz="2400" smtClean="0">
                                                <a:latin typeface="Cambria Math" panose="02040503050406030204" pitchFamily="18" charset="0"/>
                                              </a:rPr>
                                              <m:t>2</m:t>
                                            </m:r>
                                          </m:den>
                                        </m:f>
                                      </m:e>
                                    </m:nary>
                                  </m:e>
                                </m:nary>
                              </m:oMath>
                            </m:oMathPara>
                          </a14:m>
                          <a:endParaRPr lang="en-US" sz="2400" dirty="0"/>
                        </a:p>
                      </a:txBody>
                      <a:tcPr marL="91429" marR="91429"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nary>
                                  <m:naryPr>
                                    <m:chr m:val="∑"/>
                                    <m:ctrlPr>
                                      <a:rPr lang="en-US" sz="2400" i="1" smtClean="0">
                                        <a:latin typeface="Cambria Math" panose="02040503050406030204" pitchFamily="18" charset="0"/>
                                      </a:rPr>
                                    </m:ctrlPr>
                                  </m:naryPr>
                                  <m:sub>
                                    <m:r>
                                      <m:rPr>
                                        <m:brk m:alnAt="23"/>
                                      </m:rPr>
                                      <a:rPr lang="en-US" sz="2400" smtClean="0">
                                        <a:latin typeface="Cambria Math" panose="02040503050406030204" pitchFamily="18" charset="0"/>
                                      </a:rPr>
                                      <m:t>𝑖</m:t>
                                    </m:r>
                                    <m:r>
                                      <a:rPr lang="en-US" sz="2400" smtClean="0">
                                        <a:latin typeface="Cambria Math" panose="02040503050406030204" pitchFamily="18" charset="0"/>
                                      </a:rPr>
                                      <m:t>=0</m:t>
                                    </m:r>
                                  </m:sub>
                                  <m:sup>
                                    <m:r>
                                      <a:rPr lang="en-US" sz="2400" smtClean="0">
                                        <a:latin typeface="Cambria Math" panose="02040503050406030204" pitchFamily="18" charset="0"/>
                                      </a:rPr>
                                      <m:t>𝑛</m:t>
                                    </m:r>
                                    <m:r>
                                      <a:rPr lang="en-US" sz="2400" smtClean="0">
                                        <a:latin typeface="Cambria Math" panose="02040503050406030204" pitchFamily="18" charset="0"/>
                                      </a:rPr>
                                      <m:t>−2</m:t>
                                    </m:r>
                                  </m:sup>
                                  <m:e>
                                    <m:nary>
                                      <m:naryPr>
                                        <m:chr m:val="∑"/>
                                        <m:ctrlPr>
                                          <a:rPr lang="en-US" sz="2400" i="1" smtClean="0">
                                            <a:latin typeface="Cambria Math" panose="02040503050406030204" pitchFamily="18" charset="0"/>
                                          </a:rPr>
                                        </m:ctrlPr>
                                      </m:naryPr>
                                      <m:sub>
                                        <m:r>
                                          <m:rPr>
                                            <m:brk m:alnAt="23"/>
                                          </m:rPr>
                                          <a:rPr lang="en-US" sz="2400" smtClean="0">
                                            <a:latin typeface="Cambria Math" panose="02040503050406030204" pitchFamily="18" charset="0"/>
                                          </a:rPr>
                                          <m:t>𝑗</m:t>
                                        </m:r>
                                        <m:r>
                                          <a:rPr lang="en-US" sz="2400" smtClean="0">
                                            <a:latin typeface="Cambria Math" panose="02040503050406030204" pitchFamily="18" charset="0"/>
                                          </a:rPr>
                                          <m:t>=</m:t>
                                        </m:r>
                                        <m:r>
                                          <a:rPr lang="en-US" sz="2400" smtClean="0">
                                            <a:latin typeface="Cambria Math" panose="02040503050406030204" pitchFamily="18" charset="0"/>
                                          </a:rPr>
                                          <m:t>𝑖</m:t>
                                        </m:r>
                                        <m:r>
                                          <a:rPr lang="en-US" sz="2400" smtClean="0">
                                            <a:latin typeface="Cambria Math" panose="02040503050406030204" pitchFamily="18" charset="0"/>
                                          </a:rPr>
                                          <m:t>+1</m:t>
                                        </m:r>
                                      </m:sub>
                                      <m:sup>
                                        <m:r>
                                          <a:rPr lang="en-US" sz="2400" smtClean="0">
                                            <a:latin typeface="Cambria Math" panose="02040503050406030204" pitchFamily="18" charset="0"/>
                                          </a:rPr>
                                          <m:t>𝑛</m:t>
                                        </m:r>
                                        <m:r>
                                          <a:rPr lang="en-US" sz="2400" smtClean="0">
                                            <a:latin typeface="Cambria Math" panose="02040503050406030204" pitchFamily="18" charset="0"/>
                                          </a:rPr>
                                          <m:t>−1</m:t>
                                        </m:r>
                                      </m:sup>
                                      <m:e>
                                        <m:r>
                                          <a:rPr lang="en-US" sz="2400" smtClean="0">
                                            <a:latin typeface="Cambria Math" panose="02040503050406030204" pitchFamily="18" charset="0"/>
                                          </a:rPr>
                                          <m:t>1=</m:t>
                                        </m:r>
                                        <m:f>
                                          <m:fPr>
                                            <m:ctrlPr>
                                              <a:rPr lang="en-US" sz="2400" i="1" smtClean="0">
                                                <a:latin typeface="Cambria Math" panose="02040503050406030204" pitchFamily="18" charset="0"/>
                                              </a:rPr>
                                            </m:ctrlPr>
                                          </m:fPr>
                                          <m:num>
                                            <m:r>
                                              <a:rPr lang="en-US" sz="2400" smtClean="0">
                                                <a:latin typeface="Cambria Math" panose="02040503050406030204" pitchFamily="18" charset="0"/>
                                              </a:rPr>
                                              <m:t>𝑛</m:t>
                                            </m:r>
                                            <m:r>
                                              <a:rPr lang="en-US" sz="2400" smtClean="0">
                                                <a:latin typeface="Cambria Math" panose="02040503050406030204" pitchFamily="18" charset="0"/>
                                              </a:rPr>
                                              <m:t>(</m:t>
                                            </m:r>
                                            <m:r>
                                              <a:rPr lang="en-US" sz="2400" smtClean="0">
                                                <a:latin typeface="Cambria Math" panose="02040503050406030204" pitchFamily="18" charset="0"/>
                                              </a:rPr>
                                              <m:t>𝑛</m:t>
                                            </m:r>
                                            <m:r>
                                              <a:rPr lang="en-US" sz="2400" smtClean="0">
                                                <a:latin typeface="Cambria Math" panose="02040503050406030204" pitchFamily="18" charset="0"/>
                                              </a:rPr>
                                              <m:t>−1)</m:t>
                                            </m:r>
                                          </m:num>
                                          <m:den>
                                            <m:r>
                                              <a:rPr lang="en-US" sz="2400" smtClean="0">
                                                <a:latin typeface="Cambria Math" panose="02040503050406030204" pitchFamily="18" charset="0"/>
                                              </a:rPr>
                                              <m:t>2</m:t>
                                            </m:r>
                                          </m:den>
                                        </m:f>
                                      </m:e>
                                    </m:nary>
                                  </m:e>
                                </m:nary>
                              </m:oMath>
                            </m:oMathPara>
                          </a14:m>
                          <a:endParaRPr lang="en-US" sz="2400" dirty="0"/>
                        </a:p>
                      </a:txBody>
                      <a:tcPr marL="91429" marR="91429" anchor="ctr"/>
                    </a:tc>
                    <a:extLst>
                      <a:ext uri="{0D108BD9-81ED-4DB2-BD59-A6C34878D82A}">
                        <a16:rowId xmlns:a16="http://schemas.microsoft.com/office/drawing/2014/main" val="10002"/>
                      </a:ext>
                    </a:extLst>
                  </a:tr>
                </a:tbl>
              </a:graphicData>
            </a:graphic>
          </p:graphicFrame>
        </mc:Choice>
        <mc:Fallback xmlns="">
          <p:graphicFrame>
            <p:nvGraphicFramePr>
              <p:cNvPr id="12" name="Table 11">
                <a:extLst>
                  <a:ext uri="{FF2B5EF4-FFF2-40B4-BE49-F238E27FC236}">
                    <a16:creationId xmlns:a16="http://schemas.microsoft.com/office/drawing/2014/main" id="{A483A69A-6DB7-4184-9323-5ECF668007FA}"/>
                  </a:ext>
                </a:extLst>
              </p:cNvPr>
              <p:cNvGraphicFramePr>
                <a:graphicFrameLocks noGrp="1"/>
              </p:cNvGraphicFramePr>
              <p:nvPr>
                <p:extLst>
                  <p:ext uri="{D42A27DB-BD31-4B8C-83A1-F6EECF244321}">
                    <p14:modId xmlns:p14="http://schemas.microsoft.com/office/powerpoint/2010/main" val="1599390130"/>
                  </p:ext>
                </p:extLst>
              </p:nvPr>
            </p:nvGraphicFramePr>
            <p:xfrm>
              <a:off x="1225322" y="1991991"/>
              <a:ext cx="10667999" cy="3634451"/>
            </p:xfrm>
            <a:graphic>
              <a:graphicData uri="http://schemas.openxmlformats.org/drawingml/2006/table">
                <a:tbl>
                  <a:tblPr firstRow="1" bandRow="1">
                    <a:tableStyleId>{9DCAF9ED-07DC-4A11-8D7F-57B35C25682E}</a:tableStyleId>
                  </a:tblPr>
                  <a:tblGrid>
                    <a:gridCol w="2473123">
                      <a:extLst>
                        <a:ext uri="{9D8B030D-6E8A-4147-A177-3AD203B41FA5}">
                          <a16:colId xmlns:a16="http://schemas.microsoft.com/office/drawing/2014/main" val="20000"/>
                        </a:ext>
                      </a:extLst>
                    </a:gridCol>
                    <a:gridCol w="4097438">
                      <a:extLst>
                        <a:ext uri="{9D8B030D-6E8A-4147-A177-3AD203B41FA5}">
                          <a16:colId xmlns:a16="http://schemas.microsoft.com/office/drawing/2014/main" val="20001"/>
                        </a:ext>
                      </a:extLst>
                    </a:gridCol>
                    <a:gridCol w="4097438">
                      <a:extLst>
                        <a:ext uri="{9D8B030D-6E8A-4147-A177-3AD203B41FA5}">
                          <a16:colId xmlns:a16="http://schemas.microsoft.com/office/drawing/2014/main" val="20002"/>
                        </a:ext>
                      </a:extLst>
                    </a:gridCol>
                  </a:tblGrid>
                  <a:tr h="665103">
                    <a:tc>
                      <a:txBody>
                        <a:bodyPr/>
                        <a:lstStyle/>
                        <a:p>
                          <a:r>
                            <a:rPr lang="en-US" sz="2400"/>
                            <a:t>Trường</a:t>
                          </a:r>
                          <a:r>
                            <a:rPr lang="en-US" sz="2400" baseline="0"/>
                            <a:t> Hợp</a:t>
                          </a:r>
                          <a:endParaRPr lang="en-US" sz="2400" dirty="0"/>
                        </a:p>
                      </a:txBody>
                      <a:tcPr marL="91429" marR="91429" anchor="ctr"/>
                    </a:tc>
                    <a:tc>
                      <a:txBody>
                        <a:bodyPr/>
                        <a:lstStyle/>
                        <a:p>
                          <a:pPr algn="l"/>
                          <a:r>
                            <a:rPr lang="en-US" sz="2400"/>
                            <a:t>Số</a:t>
                          </a:r>
                          <a:r>
                            <a:rPr lang="en-US" sz="2400" baseline="0"/>
                            <a:t> Lần So Sánh</a:t>
                          </a:r>
                          <a:endParaRPr lang="en-US" sz="2400" dirty="0"/>
                        </a:p>
                      </a:txBody>
                      <a:tcPr marL="91429" marR="91429" anchor="ctr"/>
                    </a:tc>
                    <a:tc>
                      <a:txBody>
                        <a:bodyPr/>
                        <a:lstStyle/>
                        <a:p>
                          <a:pPr algn="l"/>
                          <a:r>
                            <a:rPr lang="en-US" sz="2400"/>
                            <a:t>Số</a:t>
                          </a:r>
                          <a:r>
                            <a:rPr lang="en-US" sz="2400" baseline="0"/>
                            <a:t> Lần Hoán Vị</a:t>
                          </a:r>
                          <a:endParaRPr lang="en-US" sz="2400" dirty="0"/>
                        </a:p>
                      </a:txBody>
                      <a:tcPr marL="91429" marR="91429" anchor="ctr"/>
                    </a:tc>
                    <a:extLst>
                      <a:ext uri="{0D108BD9-81ED-4DB2-BD59-A6C34878D82A}">
                        <a16:rowId xmlns:a16="http://schemas.microsoft.com/office/drawing/2014/main" val="10000"/>
                      </a:ext>
                    </a:extLst>
                  </a:tr>
                  <a:tr h="1484674">
                    <a:tc>
                      <a:txBody>
                        <a:bodyPr/>
                        <a:lstStyle/>
                        <a:p>
                          <a:r>
                            <a:rPr lang="en-US" sz="2400" dirty="0" err="1"/>
                            <a:t>Tố</a:t>
                          </a:r>
                          <a:r>
                            <a:rPr lang="en-US" sz="2400" baseline="0" dirty="0" err="1"/>
                            <a:t>t</a:t>
                          </a:r>
                          <a:r>
                            <a:rPr lang="en-US" sz="2400" baseline="0" dirty="0"/>
                            <a:t> </a:t>
                          </a:r>
                          <a:r>
                            <a:rPr lang="en-US" sz="2400" baseline="0" dirty="0" err="1"/>
                            <a:t>nhất</a:t>
                          </a:r>
                          <a:endParaRPr lang="en-US" sz="2400" dirty="0"/>
                        </a:p>
                      </a:txBody>
                      <a:tcPr marL="91429" marR="91429" anchor="ctr"/>
                    </a:tc>
                    <a:tc>
                      <a:txBody>
                        <a:bodyPr/>
                        <a:lstStyle/>
                        <a:p>
                          <a:endParaRPr lang="en-US"/>
                        </a:p>
                      </a:txBody>
                      <a:tcPr marL="91429" marR="91429" anchor="ctr">
                        <a:blipFill>
                          <a:blip r:embed="rId2"/>
                          <a:stretch>
                            <a:fillRect l="-60714" t="-45082" r="-100446" b="-101230"/>
                          </a:stretch>
                        </a:blipFill>
                      </a:tcPr>
                    </a:tc>
                    <a:tc>
                      <a:txBody>
                        <a:bodyPr/>
                        <a:lstStyle/>
                        <a:p>
                          <a:pPr algn="l"/>
                          <a:r>
                            <a:rPr lang="en-US" sz="2400" dirty="0"/>
                            <a:t>0</a:t>
                          </a:r>
                        </a:p>
                      </a:txBody>
                      <a:tcPr marL="91429" marR="91429" anchor="ctr"/>
                    </a:tc>
                    <a:extLst>
                      <a:ext uri="{0D108BD9-81ED-4DB2-BD59-A6C34878D82A}">
                        <a16:rowId xmlns:a16="http://schemas.microsoft.com/office/drawing/2014/main" val="10001"/>
                      </a:ext>
                    </a:extLst>
                  </a:tr>
                  <a:tr h="1484674">
                    <a:tc>
                      <a:txBody>
                        <a:bodyPr/>
                        <a:lstStyle/>
                        <a:p>
                          <a:r>
                            <a:rPr lang="en-US" sz="2400" dirty="0" err="1"/>
                            <a:t>Xấu</a:t>
                          </a:r>
                          <a:r>
                            <a:rPr lang="en-US" sz="2400" baseline="0" dirty="0"/>
                            <a:t> </a:t>
                          </a:r>
                          <a:r>
                            <a:rPr lang="en-US" sz="2400" baseline="0" dirty="0" err="1"/>
                            <a:t>nhất</a:t>
                          </a:r>
                          <a:endParaRPr lang="en-US" sz="2400" dirty="0"/>
                        </a:p>
                      </a:txBody>
                      <a:tcPr marL="91429" marR="91429" anchor="ctr"/>
                    </a:tc>
                    <a:tc>
                      <a:txBody>
                        <a:bodyPr/>
                        <a:lstStyle/>
                        <a:p>
                          <a:endParaRPr lang="en-US"/>
                        </a:p>
                      </a:txBody>
                      <a:tcPr marL="91429" marR="91429" anchor="ctr">
                        <a:blipFill>
                          <a:blip r:embed="rId2"/>
                          <a:stretch>
                            <a:fillRect l="-60714" t="-145082" r="-100446" b="-1230"/>
                          </a:stretch>
                        </a:blipFill>
                      </a:tcPr>
                    </a:tc>
                    <a:tc>
                      <a:txBody>
                        <a:bodyPr/>
                        <a:lstStyle/>
                        <a:p>
                          <a:endParaRPr lang="en-US"/>
                        </a:p>
                      </a:txBody>
                      <a:tcPr marL="91429" marR="91429" anchor="ctr">
                        <a:blipFill>
                          <a:blip r:embed="rId2"/>
                          <a:stretch>
                            <a:fillRect l="-160475" t="-145082" r="-297" b="-1230"/>
                          </a:stretch>
                        </a:blipFill>
                      </a:tcPr>
                    </a:tc>
                    <a:extLst>
                      <a:ext uri="{0D108BD9-81ED-4DB2-BD59-A6C34878D82A}">
                        <a16:rowId xmlns:a16="http://schemas.microsoft.com/office/drawing/2014/main" val="10002"/>
                      </a:ext>
                    </a:extLst>
                  </a:tr>
                </a:tbl>
              </a:graphicData>
            </a:graphic>
          </p:graphicFrame>
        </mc:Fallback>
      </mc:AlternateContent>
      <p:sp>
        <p:nvSpPr>
          <p:cNvPr id="7" name="Explosion: 8 Points 6">
            <a:extLst>
              <a:ext uri="{FF2B5EF4-FFF2-40B4-BE49-F238E27FC236}">
                <a16:creationId xmlns:a16="http://schemas.microsoft.com/office/drawing/2014/main" id="{D39870B9-2010-40A1-AD2D-83ACBEC382D1}"/>
              </a:ext>
            </a:extLst>
          </p:cNvPr>
          <p:cNvSpPr/>
          <p:nvPr/>
        </p:nvSpPr>
        <p:spPr>
          <a:xfrm>
            <a:off x="9960966" y="800100"/>
            <a:ext cx="2011423" cy="1551007"/>
          </a:xfrm>
          <a:prstGeom prst="irregularSeal1">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a:t>O(n</a:t>
            </a:r>
            <a:r>
              <a:rPr lang="en-US" baseline="30000"/>
              <a:t>2</a:t>
            </a:r>
            <a:r>
              <a:rPr lang="en-US"/>
              <a:t>)</a:t>
            </a:r>
          </a:p>
        </p:txBody>
      </p:sp>
    </p:spTree>
    <p:extLst>
      <p:ext uri="{BB962C8B-B14F-4D97-AF65-F5344CB8AC3E}">
        <p14:creationId xmlns:p14="http://schemas.microsoft.com/office/powerpoint/2010/main" val="330789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0000"/>
            <a:lum/>
          </a:blip>
          <a:srcRect/>
          <a:stretch>
            <a:fillRect l="20000" t="20000" r="20000" b="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Bài 4 – Sắp Xếp (Sort)</a:t>
            </a:r>
          </a:p>
        </p:txBody>
      </p:sp>
      <p:sp>
        <p:nvSpPr>
          <p:cNvPr id="3" name="Content Placeholder 2"/>
          <p:cNvSpPr>
            <a:spLocks noGrp="1"/>
          </p:cNvSpPr>
          <p:nvPr>
            <p:ph idx="1"/>
          </p:nvPr>
        </p:nvSpPr>
        <p:spPr/>
        <p:txBody>
          <a:bodyPr>
            <a:normAutofit lnSpcReduction="10000"/>
          </a:bodyPr>
          <a:lstStyle/>
          <a:p>
            <a:r>
              <a:rPr lang="en-AU"/>
              <a:t>Giới thiệu</a:t>
            </a:r>
          </a:p>
          <a:p>
            <a:pPr>
              <a:buClr>
                <a:srgbClr val="002776"/>
              </a:buClr>
            </a:pPr>
            <a:r>
              <a:rPr lang="en-AU" altLang="en-US">
                <a:solidFill>
                  <a:srgbClr val="001A4F"/>
                </a:solidFill>
              </a:rPr>
              <a:t>Các thuật toán sắp xếp nội thông dụng</a:t>
            </a:r>
            <a:endParaRPr lang="en-AU" altLang="en-US" sz="2800">
              <a:solidFill>
                <a:srgbClr val="001A4F"/>
              </a:solidFill>
            </a:endParaRPr>
          </a:p>
          <a:p>
            <a:pPr lvl="1">
              <a:buClr>
                <a:srgbClr val="002776"/>
              </a:buClr>
              <a:buFont typeface="Wingdings" panose="05000000000000000000" pitchFamily="2" charset="2"/>
              <a:buChar char="§"/>
            </a:pPr>
            <a:r>
              <a:rPr lang="en-AU" altLang="en-US">
                <a:solidFill>
                  <a:srgbClr val="001A4F"/>
                </a:solidFill>
              </a:rPr>
              <a:t>Interchange Sort</a:t>
            </a:r>
          </a:p>
          <a:p>
            <a:pPr lvl="1">
              <a:buClr>
                <a:srgbClr val="002776"/>
              </a:buClr>
              <a:buFont typeface="Wingdings" panose="05000000000000000000" pitchFamily="2" charset="2"/>
              <a:buChar char="§"/>
            </a:pPr>
            <a:r>
              <a:rPr lang="en-AU" altLang="en-US">
                <a:solidFill>
                  <a:srgbClr val="001A4F"/>
                </a:solidFill>
              </a:rPr>
              <a:t>Bubble Sort</a:t>
            </a:r>
          </a:p>
          <a:p>
            <a:pPr lvl="1">
              <a:buClr>
                <a:srgbClr val="002776"/>
              </a:buClr>
              <a:buFont typeface="Wingdings" panose="05000000000000000000" pitchFamily="2" charset="2"/>
              <a:buChar char="§"/>
            </a:pPr>
            <a:r>
              <a:rPr lang="en-AU" altLang="en-US">
                <a:solidFill>
                  <a:srgbClr val="001A4F"/>
                </a:solidFill>
              </a:rPr>
              <a:t>Selection Sort</a:t>
            </a:r>
          </a:p>
          <a:p>
            <a:pPr lvl="1">
              <a:buClr>
                <a:srgbClr val="002776"/>
              </a:buClr>
              <a:buFont typeface="Wingdings" panose="05000000000000000000" pitchFamily="2" charset="2"/>
              <a:buChar char="§"/>
            </a:pPr>
            <a:r>
              <a:rPr lang="en-AU" altLang="en-US">
                <a:solidFill>
                  <a:srgbClr val="001A4F"/>
                </a:solidFill>
              </a:rPr>
              <a:t>Insertion Sort</a:t>
            </a:r>
          </a:p>
          <a:p>
            <a:pPr lvl="1">
              <a:buClr>
                <a:srgbClr val="002776"/>
              </a:buClr>
              <a:buFont typeface="Wingdings" panose="05000000000000000000" pitchFamily="2" charset="2"/>
              <a:buChar char="§"/>
            </a:pPr>
            <a:r>
              <a:rPr lang="en-AU" altLang="en-US">
                <a:solidFill>
                  <a:srgbClr val="001A4F"/>
                </a:solidFill>
              </a:rPr>
              <a:t>Binary Insertion Sort</a:t>
            </a:r>
          </a:p>
          <a:p>
            <a:pPr lvl="1">
              <a:buClr>
                <a:srgbClr val="002776"/>
              </a:buClr>
              <a:buFont typeface="Wingdings" panose="05000000000000000000" pitchFamily="2" charset="2"/>
              <a:buChar char="§"/>
            </a:pPr>
            <a:r>
              <a:rPr lang="en-AU" altLang="en-US">
                <a:solidFill>
                  <a:srgbClr val="001A4F"/>
                </a:solidFill>
              </a:rPr>
              <a:t>Quick Sort</a:t>
            </a:r>
          </a:p>
          <a:p>
            <a:pPr>
              <a:buClr>
                <a:srgbClr val="002776"/>
              </a:buClr>
            </a:pPr>
            <a:r>
              <a:rPr lang="en-AU" altLang="en-US">
                <a:solidFill>
                  <a:srgbClr val="001A4F"/>
                </a:solidFill>
              </a:rPr>
              <a:t>So sánh các thuật toán sắp xếp nội</a:t>
            </a:r>
          </a:p>
        </p:txBody>
      </p:sp>
      <p:sp>
        <p:nvSpPr>
          <p:cNvPr id="4" name="Footer Placeholder 3"/>
          <p:cNvSpPr>
            <a:spLocks noGrp="1"/>
          </p:cNvSpPr>
          <p:nvPr>
            <p:ph type="ftr" sz="quarter" idx="11"/>
          </p:nvPr>
        </p:nvSpPr>
        <p:spPr/>
        <p:txBody>
          <a:bodyPr/>
          <a:lstStyle/>
          <a:p>
            <a:r>
              <a:rPr lang="en-US"/>
              <a:t>Cấu Trúc Dữ Liệu &amp; Giải Thuật (Data Structures &amp; Algorithms) - Sắp xếp (Sort)</a:t>
            </a:r>
          </a:p>
        </p:txBody>
      </p:sp>
      <p:sp>
        <p:nvSpPr>
          <p:cNvPr id="5" name="Date Placeholder 4"/>
          <p:cNvSpPr>
            <a:spLocks noGrp="1"/>
          </p:cNvSpPr>
          <p:nvPr>
            <p:ph type="dt" sz="half" idx="10"/>
          </p:nvPr>
        </p:nvSpPr>
        <p:spPr/>
        <p:txBody>
          <a:bodyPr/>
          <a:lstStyle/>
          <a:p>
            <a:fld id="{68666C39-E114-4ADB-A595-D7F14F00D3B1}" type="datetime1">
              <a:rPr lang="en-US" smtClean="0"/>
              <a:t>4/21/2023</a:t>
            </a:fld>
            <a:endParaRPr lang="en-US"/>
          </a:p>
        </p:txBody>
      </p:sp>
      <p:sp>
        <p:nvSpPr>
          <p:cNvPr id="6" name="Slide Number Placeholder 5"/>
          <p:cNvSpPr>
            <a:spLocks noGrp="1"/>
          </p:cNvSpPr>
          <p:nvPr>
            <p:ph type="sldNum" sz="quarter" idx="12"/>
          </p:nvPr>
        </p:nvSpPr>
        <p:spPr/>
        <p:txBody>
          <a:bodyPr/>
          <a:lstStyle/>
          <a:p>
            <a:fld id="{34C99D79-8A4B-4031-B1E0-AF26F8EDF2BC}" type="slidenum">
              <a:rPr lang="en-US" smtClean="0"/>
              <a:pPr/>
              <a:t>2</a:t>
            </a:fld>
            <a:endParaRPr lang="en-US"/>
          </a:p>
        </p:txBody>
      </p:sp>
    </p:spTree>
    <p:extLst>
      <p:ext uri="{BB962C8B-B14F-4D97-AF65-F5344CB8AC3E}">
        <p14:creationId xmlns:p14="http://schemas.microsoft.com/office/powerpoint/2010/main" val="1092804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796B0-4D6A-4F1E-81F5-12D10E07A0C4}"/>
              </a:ext>
            </a:extLst>
          </p:cNvPr>
          <p:cNvSpPr>
            <a:spLocks noGrp="1"/>
          </p:cNvSpPr>
          <p:nvPr>
            <p:ph type="title"/>
          </p:nvPr>
        </p:nvSpPr>
        <p:spPr/>
        <p:txBody>
          <a:bodyPr/>
          <a:lstStyle/>
          <a:p>
            <a:r>
              <a:rPr lang="en-AU"/>
              <a:t>Selection sort – Ý t</a:t>
            </a:r>
            <a:r>
              <a:rPr lang="vi-VN"/>
              <a:t>ư</a:t>
            </a:r>
            <a:r>
              <a:rPr lang="en-US"/>
              <a:t>ởng</a:t>
            </a:r>
          </a:p>
        </p:txBody>
      </p:sp>
      <p:sp>
        <p:nvSpPr>
          <p:cNvPr id="6" name="Content Placeholder 5">
            <a:extLst>
              <a:ext uri="{FF2B5EF4-FFF2-40B4-BE49-F238E27FC236}">
                <a16:creationId xmlns:a16="http://schemas.microsoft.com/office/drawing/2014/main" id="{80DF0D7D-D565-48B8-A85B-95B7038BCD7A}"/>
              </a:ext>
            </a:extLst>
          </p:cNvPr>
          <p:cNvSpPr>
            <a:spLocks noGrp="1"/>
          </p:cNvSpPr>
          <p:nvPr>
            <p:ph idx="1"/>
          </p:nvPr>
        </p:nvSpPr>
        <p:spPr/>
        <p:txBody>
          <a:bodyPr/>
          <a:lstStyle/>
          <a:p>
            <a:r>
              <a:rPr lang="vi-VN" altLang="en-US"/>
              <a:t>Nhận xét: nếu mảng {a1, a2, ..., an} đã có thứ tự thì</a:t>
            </a:r>
            <a:r>
              <a:rPr lang="en-US" altLang="en-US"/>
              <a:t> </a:t>
            </a:r>
            <a:r>
              <a:rPr lang="it-IT" altLang="en-US"/>
              <a:t>ai = min {ai, ai+1,..., an}</a:t>
            </a:r>
          </a:p>
          <a:p>
            <a:r>
              <a:rPr lang="en-AU" altLang="en-US"/>
              <a:t>Mô phỏng một trong những cách sắp xếp tự nhiên nhất trong thực tế:</a:t>
            </a:r>
          </a:p>
          <a:p>
            <a:pPr lvl="1"/>
            <a:r>
              <a:rPr lang="vi-VN" altLang="en-US"/>
              <a:t>Chọn phần tử nhỏ nhất trong n phần tử, đưa nó về vị trí đầu, xem dãy hiện hành chỉ còn n-1 phần tử.</a:t>
            </a:r>
            <a:endParaRPr lang="en-US" altLang="en-US"/>
          </a:p>
          <a:p>
            <a:pPr lvl="1"/>
            <a:r>
              <a:rPr lang="vi-VN" altLang="en-US"/>
              <a:t>Sau đó, chọn phần tử nhỏ nhất trong n-1 phần tử còn lại, đưa về vị trí thứ hai, xem dãy hiện hành chỉ còn n-2 phần tử.</a:t>
            </a:r>
            <a:endParaRPr lang="en-US" altLang="en-US"/>
          </a:p>
          <a:p>
            <a:pPr lvl="1"/>
            <a:r>
              <a:rPr lang="vi-VN" altLang="en-US"/>
              <a:t>Tiếp tục cho đến khi dãy hiện hành chỉ còn 1 phần tử.</a:t>
            </a:r>
            <a:endParaRPr lang="en-AU" altLang="en-US"/>
          </a:p>
        </p:txBody>
      </p:sp>
      <p:sp>
        <p:nvSpPr>
          <p:cNvPr id="3" name="Footer Placeholder 2">
            <a:extLst>
              <a:ext uri="{FF2B5EF4-FFF2-40B4-BE49-F238E27FC236}">
                <a16:creationId xmlns:a16="http://schemas.microsoft.com/office/drawing/2014/main" id="{5EB4C6D3-1015-4127-A277-58BF0C08BF48}"/>
              </a:ext>
            </a:extLst>
          </p:cNvPr>
          <p:cNvSpPr>
            <a:spLocks noGrp="1"/>
          </p:cNvSpPr>
          <p:nvPr>
            <p:ph type="ftr" sz="quarter" idx="11"/>
          </p:nvPr>
        </p:nvSpPr>
        <p:spPr/>
        <p:txBody>
          <a:bodyPr/>
          <a:lstStyle/>
          <a:p>
            <a:r>
              <a:rPr lang="en-US"/>
              <a:t>Cấu Trúc Dữ Liệu &amp; Giải Thuật (Data Structures &amp; Algorithms) - Sắp xếp (Sort)</a:t>
            </a:r>
          </a:p>
        </p:txBody>
      </p:sp>
      <p:sp>
        <p:nvSpPr>
          <p:cNvPr id="4" name="Date Placeholder 3">
            <a:extLst>
              <a:ext uri="{FF2B5EF4-FFF2-40B4-BE49-F238E27FC236}">
                <a16:creationId xmlns:a16="http://schemas.microsoft.com/office/drawing/2014/main" id="{5CF8409B-EDBB-4A38-AE6E-CD49C324BDBB}"/>
              </a:ext>
            </a:extLst>
          </p:cNvPr>
          <p:cNvSpPr>
            <a:spLocks noGrp="1"/>
          </p:cNvSpPr>
          <p:nvPr>
            <p:ph type="dt" sz="half" idx="10"/>
          </p:nvPr>
        </p:nvSpPr>
        <p:spPr/>
        <p:txBody>
          <a:bodyPr/>
          <a:lstStyle/>
          <a:p>
            <a:fld id="{6A3FA49A-2F0D-4628-898B-5F910A7EE4FF}" type="datetime1">
              <a:rPr lang="en-US" smtClean="0"/>
              <a:pPr/>
              <a:t>4/21/2023</a:t>
            </a:fld>
            <a:endParaRPr lang="en-US"/>
          </a:p>
        </p:txBody>
      </p:sp>
      <p:sp>
        <p:nvSpPr>
          <p:cNvPr id="5" name="Slide Number Placeholder 4">
            <a:extLst>
              <a:ext uri="{FF2B5EF4-FFF2-40B4-BE49-F238E27FC236}">
                <a16:creationId xmlns:a16="http://schemas.microsoft.com/office/drawing/2014/main" id="{72AC03F0-B338-481D-9D23-57AE327A4137}"/>
              </a:ext>
            </a:extLst>
          </p:cNvPr>
          <p:cNvSpPr>
            <a:spLocks noGrp="1"/>
          </p:cNvSpPr>
          <p:nvPr>
            <p:ph type="sldNum" sz="quarter" idx="12"/>
          </p:nvPr>
        </p:nvSpPr>
        <p:spPr/>
        <p:txBody>
          <a:bodyPr/>
          <a:lstStyle/>
          <a:p>
            <a:fld id="{21782F98-F548-4E33-958E-D2A6C4BA8EFA}" type="slidenum">
              <a:rPr lang="en-US" smtClean="0"/>
              <a:pPr/>
              <a:t>20</a:t>
            </a:fld>
            <a:endParaRPr lang="en-US"/>
          </a:p>
        </p:txBody>
      </p:sp>
    </p:spTree>
    <p:extLst>
      <p:ext uri="{BB962C8B-B14F-4D97-AF65-F5344CB8AC3E}">
        <p14:creationId xmlns:p14="http://schemas.microsoft.com/office/powerpoint/2010/main" val="190992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615036-33F0-49DC-9818-6EB5E475ADC6}"/>
              </a:ext>
            </a:extLst>
          </p:cNvPr>
          <p:cNvSpPr>
            <a:spLocks noGrp="1"/>
          </p:cNvSpPr>
          <p:nvPr>
            <p:ph type="title"/>
          </p:nvPr>
        </p:nvSpPr>
        <p:spPr/>
        <p:txBody>
          <a:bodyPr/>
          <a:lstStyle/>
          <a:p>
            <a:r>
              <a:rPr lang="en-AU"/>
              <a:t>Selection sort – </a:t>
            </a:r>
            <a:r>
              <a:rPr lang="en-US"/>
              <a:t>Minh họa</a:t>
            </a:r>
          </a:p>
        </p:txBody>
      </p:sp>
      <p:sp>
        <p:nvSpPr>
          <p:cNvPr id="4" name="Footer Placeholder 3">
            <a:extLst>
              <a:ext uri="{FF2B5EF4-FFF2-40B4-BE49-F238E27FC236}">
                <a16:creationId xmlns:a16="http://schemas.microsoft.com/office/drawing/2014/main" id="{E945C4AF-2F1D-4EC2-86F3-0D818CF17B8E}"/>
              </a:ext>
            </a:extLst>
          </p:cNvPr>
          <p:cNvSpPr>
            <a:spLocks noGrp="1"/>
          </p:cNvSpPr>
          <p:nvPr>
            <p:ph type="ftr" sz="quarter" idx="11"/>
          </p:nvPr>
        </p:nvSpPr>
        <p:spPr/>
        <p:txBody>
          <a:bodyPr/>
          <a:lstStyle/>
          <a:p>
            <a:r>
              <a:rPr lang="en-US"/>
              <a:t>Cấu Trúc Dữ Liệu &amp; Giải Thuật (Data Structures &amp; Algorithms) - Sắp xếp (Sort)</a:t>
            </a:r>
          </a:p>
        </p:txBody>
      </p:sp>
      <p:sp>
        <p:nvSpPr>
          <p:cNvPr id="5" name="Date Placeholder 4">
            <a:extLst>
              <a:ext uri="{FF2B5EF4-FFF2-40B4-BE49-F238E27FC236}">
                <a16:creationId xmlns:a16="http://schemas.microsoft.com/office/drawing/2014/main" id="{1D544CAA-B79F-40A6-A9D3-9A37680B2858}"/>
              </a:ext>
            </a:extLst>
          </p:cNvPr>
          <p:cNvSpPr>
            <a:spLocks noGrp="1"/>
          </p:cNvSpPr>
          <p:nvPr>
            <p:ph type="dt" sz="half" idx="10"/>
          </p:nvPr>
        </p:nvSpPr>
        <p:spPr/>
        <p:txBody>
          <a:bodyPr/>
          <a:lstStyle/>
          <a:p>
            <a:fld id="{1CB5AD25-A25A-4822-B70A-7060FCDC2168}" type="datetime1">
              <a:rPr lang="en-US" smtClean="0"/>
              <a:t>4/21/2023</a:t>
            </a:fld>
            <a:endParaRPr lang="en-US"/>
          </a:p>
        </p:txBody>
      </p:sp>
      <p:sp>
        <p:nvSpPr>
          <p:cNvPr id="6" name="Slide Number Placeholder 5">
            <a:extLst>
              <a:ext uri="{FF2B5EF4-FFF2-40B4-BE49-F238E27FC236}">
                <a16:creationId xmlns:a16="http://schemas.microsoft.com/office/drawing/2014/main" id="{F5DCAC58-FBA1-4B4D-BE1D-A11074174045}"/>
              </a:ext>
            </a:extLst>
          </p:cNvPr>
          <p:cNvSpPr>
            <a:spLocks noGrp="1"/>
          </p:cNvSpPr>
          <p:nvPr>
            <p:ph type="sldNum" sz="quarter" idx="12"/>
          </p:nvPr>
        </p:nvSpPr>
        <p:spPr/>
        <p:txBody>
          <a:bodyPr/>
          <a:lstStyle/>
          <a:p>
            <a:fld id="{21782F98-F548-4E33-958E-D2A6C4BA8EFA}" type="slidenum">
              <a:rPr lang="en-US" smtClean="0"/>
              <a:t>21</a:t>
            </a:fld>
            <a:endParaRPr lang="en-US"/>
          </a:p>
        </p:txBody>
      </p:sp>
      <p:pic>
        <p:nvPicPr>
          <p:cNvPr id="8" name="Picture 7">
            <a:extLst>
              <a:ext uri="{FF2B5EF4-FFF2-40B4-BE49-F238E27FC236}">
                <a16:creationId xmlns:a16="http://schemas.microsoft.com/office/drawing/2014/main" id="{E82192D2-23EC-4796-96A1-893D11832D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03773" y="2047875"/>
            <a:ext cx="6784453" cy="2762250"/>
          </a:xfrm>
          <a:prstGeom prst="rect">
            <a:avLst/>
          </a:prstGeom>
        </p:spPr>
      </p:pic>
    </p:spTree>
    <p:extLst>
      <p:ext uri="{BB962C8B-B14F-4D97-AF65-F5344CB8AC3E}">
        <p14:creationId xmlns:p14="http://schemas.microsoft.com/office/powerpoint/2010/main" val="1030032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259F8965-4BC2-4D9B-A8F6-2DE24F486CB8}"/>
              </a:ext>
            </a:extLst>
          </p:cNvPr>
          <p:cNvSpPr>
            <a:spLocks noGrp="1"/>
          </p:cNvSpPr>
          <p:nvPr>
            <p:ph type="title"/>
          </p:nvPr>
        </p:nvSpPr>
        <p:spPr/>
        <p:txBody>
          <a:bodyPr/>
          <a:lstStyle/>
          <a:p>
            <a:r>
              <a:rPr lang="en-AU"/>
              <a:t>Selection sort – Giải thuật</a:t>
            </a:r>
            <a:endParaRPr lang="en-US"/>
          </a:p>
        </p:txBody>
      </p:sp>
      <p:sp>
        <p:nvSpPr>
          <p:cNvPr id="3" name="Content Placeholder 2">
            <a:extLst>
              <a:ext uri="{FF2B5EF4-FFF2-40B4-BE49-F238E27FC236}">
                <a16:creationId xmlns:a16="http://schemas.microsoft.com/office/drawing/2014/main" id="{B6463024-A975-4383-9414-3EDF31BB49E1}"/>
              </a:ext>
            </a:extLst>
          </p:cNvPr>
          <p:cNvSpPr>
            <a:spLocks noGrp="1"/>
          </p:cNvSpPr>
          <p:nvPr>
            <p:ph idx="1"/>
          </p:nvPr>
        </p:nvSpPr>
        <p:spPr/>
        <p:txBody>
          <a:bodyPr/>
          <a:lstStyle/>
          <a:p>
            <a:r>
              <a:rPr lang="en-AU" altLang="en-US"/>
              <a:t>B1: i=0</a:t>
            </a:r>
          </a:p>
          <a:p>
            <a:r>
              <a:rPr lang="en-AU" altLang="en-US"/>
              <a:t>B2: </a:t>
            </a:r>
            <a:r>
              <a:rPr lang="vi-VN" altLang="en-US"/>
              <a:t>Tìm phần tử a[min] là nhỏ nhất trong dãy hiện hành từ a[i] đến a[n</a:t>
            </a:r>
            <a:r>
              <a:rPr lang="en-US" altLang="en-US"/>
              <a:t> - 1</a:t>
            </a:r>
            <a:r>
              <a:rPr lang="vi-VN" altLang="en-US"/>
              <a:t>]</a:t>
            </a:r>
            <a:endParaRPr lang="en-US" altLang="en-US"/>
          </a:p>
          <a:p>
            <a:r>
              <a:rPr lang="en-US" altLang="en-US"/>
              <a:t>B3: Nếu (min != i), thì hoán vị (a[min], a[i])</a:t>
            </a:r>
          </a:p>
          <a:p>
            <a:r>
              <a:rPr lang="en-US" altLang="en-US"/>
              <a:t>B4: Nếu (i &lt; n - 1) thì i = i+1; và lặp lại B2, </a:t>
            </a:r>
            <a:br>
              <a:rPr lang="en-US" altLang="en-US"/>
            </a:br>
            <a:r>
              <a:rPr lang="en-US" altLang="en-US"/>
              <a:t>ngược lại, thì dừng // </a:t>
            </a:r>
            <a:r>
              <a:rPr lang="vi-VN" altLang="en-US"/>
              <a:t>vì N-1 phần tử đã nằm đúng vị trí</a:t>
            </a:r>
            <a:r>
              <a:rPr lang="en-US" altLang="en-US"/>
              <a:t>.</a:t>
            </a:r>
            <a:endParaRPr lang="en-AU" altLang="en-US"/>
          </a:p>
          <a:p>
            <a:endParaRPr lang="en-US"/>
          </a:p>
        </p:txBody>
      </p:sp>
      <p:sp>
        <p:nvSpPr>
          <p:cNvPr id="4" name="Footer Placeholder 3">
            <a:extLst>
              <a:ext uri="{FF2B5EF4-FFF2-40B4-BE49-F238E27FC236}">
                <a16:creationId xmlns:a16="http://schemas.microsoft.com/office/drawing/2014/main" id="{93D190A8-0545-4C0E-B5F7-99F1EB51DDCF}"/>
              </a:ext>
            </a:extLst>
          </p:cNvPr>
          <p:cNvSpPr>
            <a:spLocks noGrp="1"/>
          </p:cNvSpPr>
          <p:nvPr>
            <p:ph type="ftr" sz="quarter" idx="11"/>
          </p:nvPr>
        </p:nvSpPr>
        <p:spPr/>
        <p:txBody>
          <a:bodyPr/>
          <a:lstStyle/>
          <a:p>
            <a:r>
              <a:rPr lang="en-US"/>
              <a:t>Cấu Trúc Dữ Liệu &amp; Giải Thuật (Data Structures &amp; Algorithms) - Sắp xếp (Sort)</a:t>
            </a:r>
          </a:p>
        </p:txBody>
      </p:sp>
      <p:sp>
        <p:nvSpPr>
          <p:cNvPr id="5" name="Date Placeholder 4">
            <a:extLst>
              <a:ext uri="{FF2B5EF4-FFF2-40B4-BE49-F238E27FC236}">
                <a16:creationId xmlns:a16="http://schemas.microsoft.com/office/drawing/2014/main" id="{6B6F0990-157E-41EE-BA5C-DABB2985EE9B}"/>
              </a:ext>
            </a:extLst>
          </p:cNvPr>
          <p:cNvSpPr>
            <a:spLocks noGrp="1"/>
          </p:cNvSpPr>
          <p:nvPr>
            <p:ph type="dt" sz="half" idx="10"/>
          </p:nvPr>
        </p:nvSpPr>
        <p:spPr/>
        <p:txBody>
          <a:bodyPr/>
          <a:lstStyle/>
          <a:p>
            <a:fld id="{1CB5AD25-A25A-4822-B70A-7060FCDC2168}" type="datetime1">
              <a:rPr lang="en-US" smtClean="0"/>
              <a:pPr/>
              <a:t>4/21/2023</a:t>
            </a:fld>
            <a:endParaRPr lang="en-US"/>
          </a:p>
        </p:txBody>
      </p:sp>
      <p:sp>
        <p:nvSpPr>
          <p:cNvPr id="6" name="Slide Number Placeholder 5">
            <a:extLst>
              <a:ext uri="{FF2B5EF4-FFF2-40B4-BE49-F238E27FC236}">
                <a16:creationId xmlns:a16="http://schemas.microsoft.com/office/drawing/2014/main" id="{093B60D3-A70F-4422-855D-3514406FAAD0}"/>
              </a:ext>
            </a:extLst>
          </p:cNvPr>
          <p:cNvSpPr>
            <a:spLocks noGrp="1"/>
          </p:cNvSpPr>
          <p:nvPr>
            <p:ph type="sldNum" sz="quarter" idx="12"/>
          </p:nvPr>
        </p:nvSpPr>
        <p:spPr/>
        <p:txBody>
          <a:bodyPr/>
          <a:lstStyle/>
          <a:p>
            <a:fld id="{21782F98-F548-4E33-958E-D2A6C4BA8EFA}" type="slidenum">
              <a:rPr lang="en-US" smtClean="0"/>
              <a:pPr/>
              <a:t>22</a:t>
            </a:fld>
            <a:endParaRPr lang="en-US"/>
          </a:p>
        </p:txBody>
      </p:sp>
    </p:spTree>
    <p:extLst>
      <p:ext uri="{BB962C8B-B14F-4D97-AF65-F5344CB8AC3E}">
        <p14:creationId xmlns:p14="http://schemas.microsoft.com/office/powerpoint/2010/main" val="3250824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4CE683-2D4A-466B-9AAB-EA0FDF26E003}"/>
              </a:ext>
            </a:extLst>
          </p:cNvPr>
          <p:cNvSpPr>
            <a:spLocks noGrp="1"/>
          </p:cNvSpPr>
          <p:nvPr>
            <p:ph type="title"/>
          </p:nvPr>
        </p:nvSpPr>
        <p:spPr/>
        <p:txBody>
          <a:bodyPr/>
          <a:lstStyle/>
          <a:p>
            <a:r>
              <a:rPr lang="en-AU"/>
              <a:t>Selection sort – Cài đặt</a:t>
            </a:r>
            <a:endParaRPr lang="en-US"/>
          </a:p>
        </p:txBody>
      </p:sp>
      <p:sp>
        <p:nvSpPr>
          <p:cNvPr id="4" name="Footer Placeholder 3">
            <a:extLst>
              <a:ext uri="{FF2B5EF4-FFF2-40B4-BE49-F238E27FC236}">
                <a16:creationId xmlns:a16="http://schemas.microsoft.com/office/drawing/2014/main" id="{4AAAA8BE-0902-4A90-A523-265E09E9C1AE}"/>
              </a:ext>
            </a:extLst>
          </p:cNvPr>
          <p:cNvSpPr>
            <a:spLocks noGrp="1"/>
          </p:cNvSpPr>
          <p:nvPr>
            <p:ph type="ftr" sz="quarter" idx="11"/>
          </p:nvPr>
        </p:nvSpPr>
        <p:spPr/>
        <p:txBody>
          <a:bodyPr/>
          <a:lstStyle/>
          <a:p>
            <a:r>
              <a:rPr lang="en-US"/>
              <a:t>Cấu Trúc Dữ Liệu &amp; Giải Thuật (Data Structures &amp; Algorithms) - Sắp xếp (Sort)</a:t>
            </a:r>
          </a:p>
        </p:txBody>
      </p:sp>
      <p:sp>
        <p:nvSpPr>
          <p:cNvPr id="5" name="Date Placeholder 4">
            <a:extLst>
              <a:ext uri="{FF2B5EF4-FFF2-40B4-BE49-F238E27FC236}">
                <a16:creationId xmlns:a16="http://schemas.microsoft.com/office/drawing/2014/main" id="{F1456067-2F95-4E32-9218-AEF308A8253A}"/>
              </a:ext>
            </a:extLst>
          </p:cNvPr>
          <p:cNvSpPr>
            <a:spLocks noGrp="1"/>
          </p:cNvSpPr>
          <p:nvPr>
            <p:ph type="dt" sz="half" idx="10"/>
          </p:nvPr>
        </p:nvSpPr>
        <p:spPr/>
        <p:txBody>
          <a:bodyPr/>
          <a:lstStyle/>
          <a:p>
            <a:fld id="{1CB5AD25-A25A-4822-B70A-7060FCDC2168}" type="datetime1">
              <a:rPr lang="en-US" smtClean="0"/>
              <a:t>4/21/2023</a:t>
            </a:fld>
            <a:endParaRPr lang="en-US"/>
          </a:p>
        </p:txBody>
      </p:sp>
      <p:sp>
        <p:nvSpPr>
          <p:cNvPr id="6" name="Slide Number Placeholder 5">
            <a:extLst>
              <a:ext uri="{FF2B5EF4-FFF2-40B4-BE49-F238E27FC236}">
                <a16:creationId xmlns:a16="http://schemas.microsoft.com/office/drawing/2014/main" id="{798C5413-F62D-467F-8218-7434C2B5C248}"/>
              </a:ext>
            </a:extLst>
          </p:cNvPr>
          <p:cNvSpPr>
            <a:spLocks noGrp="1"/>
          </p:cNvSpPr>
          <p:nvPr>
            <p:ph type="sldNum" sz="quarter" idx="12"/>
          </p:nvPr>
        </p:nvSpPr>
        <p:spPr/>
        <p:txBody>
          <a:bodyPr/>
          <a:lstStyle/>
          <a:p>
            <a:fld id="{21782F98-F548-4E33-958E-D2A6C4BA8EFA}" type="slidenum">
              <a:rPr lang="en-US" smtClean="0"/>
              <a:t>23</a:t>
            </a:fld>
            <a:endParaRPr lang="en-US"/>
          </a:p>
        </p:txBody>
      </p:sp>
      <p:sp>
        <p:nvSpPr>
          <p:cNvPr id="7" name="Rectangle 6">
            <a:extLst>
              <a:ext uri="{FF2B5EF4-FFF2-40B4-BE49-F238E27FC236}">
                <a16:creationId xmlns:a16="http://schemas.microsoft.com/office/drawing/2014/main" id="{4023C637-F353-43AC-AD9F-C9D8B1D16A99}"/>
              </a:ext>
            </a:extLst>
          </p:cNvPr>
          <p:cNvSpPr/>
          <p:nvPr/>
        </p:nvSpPr>
        <p:spPr>
          <a:xfrm>
            <a:off x="1219201" y="1901398"/>
            <a:ext cx="10680242" cy="4093428"/>
          </a:xfrm>
          <a:prstGeom prst="rect">
            <a:avLst/>
          </a:prstGeom>
        </p:spPr>
        <p:txBody>
          <a:bodyPr wrap="square">
            <a:spAutoFit/>
          </a:bodyPr>
          <a:lstStyle/>
          <a:p>
            <a:r>
              <a:rPr lang="vi-VN" sz="2000">
                <a:solidFill>
                  <a:srgbClr val="C00000"/>
                </a:solidFill>
                <a:latin typeface="Consolas" panose="020B0609020204030204" pitchFamily="49" charset="0"/>
              </a:rPr>
              <a:t>void selectionSort(int a[], int n)</a:t>
            </a:r>
          </a:p>
          <a:p>
            <a:r>
              <a:rPr lang="vi-VN" sz="2000">
                <a:solidFill>
                  <a:srgbClr val="C00000"/>
                </a:solidFill>
                <a:latin typeface="Consolas" panose="020B0609020204030204" pitchFamily="49" charset="0"/>
              </a:rPr>
              <a:t>{</a:t>
            </a:r>
          </a:p>
          <a:p>
            <a:r>
              <a:rPr lang="vi-VN" sz="2000">
                <a:solidFill>
                  <a:srgbClr val="C00000"/>
                </a:solidFill>
                <a:latin typeface="Consolas" panose="020B0609020204030204" pitchFamily="49" charset="0"/>
              </a:rPr>
              <a:t>    for (int i = 0; i &lt; n - 1; i++)</a:t>
            </a:r>
          </a:p>
          <a:p>
            <a:r>
              <a:rPr lang="vi-VN" sz="2000">
                <a:solidFill>
                  <a:srgbClr val="C00000"/>
                </a:solidFill>
                <a:latin typeface="Consolas" panose="020B0609020204030204" pitchFamily="49" charset="0"/>
              </a:rPr>
              <a:t>    {</a:t>
            </a:r>
          </a:p>
          <a:p>
            <a:r>
              <a:rPr lang="vi-VN" sz="2000">
                <a:solidFill>
                  <a:srgbClr val="C00000"/>
                </a:solidFill>
                <a:latin typeface="Consolas" panose="020B0609020204030204" pitchFamily="49" charset="0"/>
              </a:rPr>
              <a:t>        </a:t>
            </a:r>
            <a:r>
              <a:rPr lang="vi-VN" sz="2000">
                <a:solidFill>
                  <a:srgbClr val="00B050"/>
                </a:solidFill>
                <a:latin typeface="Consolas" panose="020B0609020204030204" pitchFamily="49" charset="0"/>
              </a:rPr>
              <a:t>// tìm vị trí phần tử nhỏ nhất trong dãy hiện hành</a:t>
            </a:r>
          </a:p>
          <a:p>
            <a:r>
              <a:rPr lang="vi-VN" sz="2000">
                <a:solidFill>
                  <a:srgbClr val="C00000"/>
                </a:solidFill>
                <a:latin typeface="Consolas" panose="020B0609020204030204" pitchFamily="49" charset="0"/>
              </a:rPr>
              <a:t>        int min = i;</a:t>
            </a:r>
          </a:p>
          <a:p>
            <a:r>
              <a:rPr lang="vi-VN" sz="2000">
                <a:solidFill>
                  <a:srgbClr val="C00000"/>
                </a:solidFill>
                <a:latin typeface="Consolas" panose="020B0609020204030204" pitchFamily="49" charset="0"/>
              </a:rPr>
              <a:t>        for (int j = i + 1; j &lt; n; j++)</a:t>
            </a:r>
          </a:p>
          <a:p>
            <a:r>
              <a:rPr lang="vi-VN" sz="2000">
                <a:solidFill>
                  <a:srgbClr val="C00000"/>
                </a:solidFill>
                <a:latin typeface="Consolas" panose="020B0609020204030204" pitchFamily="49" charset="0"/>
              </a:rPr>
              <a:t>            if (a[j] &lt; a[min])</a:t>
            </a:r>
          </a:p>
          <a:p>
            <a:r>
              <a:rPr lang="vi-VN" sz="2000">
                <a:solidFill>
                  <a:srgbClr val="C00000"/>
                </a:solidFill>
                <a:latin typeface="Consolas" panose="020B0609020204030204" pitchFamily="49" charset="0"/>
              </a:rPr>
              <a:t>                min = j; </a:t>
            </a:r>
            <a:r>
              <a:rPr lang="vi-VN" sz="2000">
                <a:solidFill>
                  <a:srgbClr val="00B050"/>
                </a:solidFill>
                <a:latin typeface="Consolas" panose="020B0609020204030204" pitchFamily="49" charset="0"/>
              </a:rPr>
              <a:t>// lưu vị trí phần tử nhỏ nhất</a:t>
            </a:r>
          </a:p>
          <a:p>
            <a:r>
              <a:rPr lang="vi-VN" sz="2000">
                <a:solidFill>
                  <a:srgbClr val="C00000"/>
                </a:solidFill>
                <a:latin typeface="Consolas" panose="020B0609020204030204" pitchFamily="49" charset="0"/>
              </a:rPr>
              <a:t>        if (min != i)</a:t>
            </a:r>
          </a:p>
          <a:p>
            <a:r>
              <a:rPr lang="vi-VN" sz="2000">
                <a:solidFill>
                  <a:srgbClr val="C00000"/>
                </a:solidFill>
                <a:latin typeface="Consolas" panose="020B0609020204030204" pitchFamily="49" charset="0"/>
              </a:rPr>
              <a:t>            swap(a[min], a[i]);</a:t>
            </a:r>
          </a:p>
          <a:p>
            <a:r>
              <a:rPr lang="vi-VN" sz="2000">
                <a:solidFill>
                  <a:srgbClr val="C00000"/>
                </a:solidFill>
                <a:latin typeface="Consolas" panose="020B0609020204030204" pitchFamily="49" charset="0"/>
              </a:rPr>
              <a:t>    }</a:t>
            </a:r>
          </a:p>
          <a:p>
            <a:r>
              <a:rPr lang="vi-VN" sz="2000">
                <a:solidFill>
                  <a:srgbClr val="C00000"/>
                </a:solidFill>
                <a:latin typeface="Consolas" panose="020B0609020204030204" pitchFamily="49" charset="0"/>
              </a:rPr>
              <a:t>}</a:t>
            </a:r>
            <a:endParaRPr lang="vi-VN" sz="2000" b="0">
              <a:solidFill>
                <a:srgbClr val="C00000"/>
              </a:solidFill>
              <a:effectLst/>
              <a:latin typeface="Consolas" panose="020B0609020204030204" pitchFamily="49" charset="0"/>
            </a:endParaRPr>
          </a:p>
        </p:txBody>
      </p:sp>
    </p:spTree>
    <p:extLst>
      <p:ext uri="{BB962C8B-B14F-4D97-AF65-F5344CB8AC3E}">
        <p14:creationId xmlns:p14="http://schemas.microsoft.com/office/powerpoint/2010/main" val="121740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2A7230-2AB0-4586-A117-72D4D3E2DAA2}"/>
              </a:ext>
            </a:extLst>
          </p:cNvPr>
          <p:cNvSpPr>
            <a:spLocks noGrp="1"/>
          </p:cNvSpPr>
          <p:nvPr>
            <p:ph type="title"/>
          </p:nvPr>
        </p:nvSpPr>
        <p:spPr/>
        <p:txBody>
          <a:bodyPr/>
          <a:lstStyle/>
          <a:p>
            <a:r>
              <a:rPr lang="en-AU"/>
              <a:t>Selection sort – Đánh giá</a:t>
            </a:r>
            <a:endParaRPr lang="en-US"/>
          </a:p>
        </p:txBody>
      </p:sp>
      <p:sp>
        <p:nvSpPr>
          <p:cNvPr id="3" name="Footer Placeholder 2">
            <a:extLst>
              <a:ext uri="{FF2B5EF4-FFF2-40B4-BE49-F238E27FC236}">
                <a16:creationId xmlns:a16="http://schemas.microsoft.com/office/drawing/2014/main" id="{F3CE82E8-2431-43AB-815D-6C5EE1AC6865}"/>
              </a:ext>
            </a:extLst>
          </p:cNvPr>
          <p:cNvSpPr>
            <a:spLocks noGrp="1"/>
          </p:cNvSpPr>
          <p:nvPr>
            <p:ph type="ftr" sz="quarter" idx="11"/>
          </p:nvPr>
        </p:nvSpPr>
        <p:spPr/>
        <p:txBody>
          <a:bodyPr/>
          <a:lstStyle/>
          <a:p>
            <a:r>
              <a:rPr lang="en-US"/>
              <a:t>Cấu Trúc Dữ Liệu &amp; Giải Thuật (Data Structures &amp; Algorithms) - Sắp xếp (Sort)</a:t>
            </a:r>
          </a:p>
        </p:txBody>
      </p:sp>
      <p:sp>
        <p:nvSpPr>
          <p:cNvPr id="4" name="Date Placeholder 3">
            <a:extLst>
              <a:ext uri="{FF2B5EF4-FFF2-40B4-BE49-F238E27FC236}">
                <a16:creationId xmlns:a16="http://schemas.microsoft.com/office/drawing/2014/main" id="{C86FD7BB-71E9-4D25-BD89-410C355D846E}"/>
              </a:ext>
            </a:extLst>
          </p:cNvPr>
          <p:cNvSpPr>
            <a:spLocks noGrp="1"/>
          </p:cNvSpPr>
          <p:nvPr>
            <p:ph type="dt" sz="half" idx="10"/>
          </p:nvPr>
        </p:nvSpPr>
        <p:spPr/>
        <p:txBody>
          <a:bodyPr/>
          <a:lstStyle/>
          <a:p>
            <a:fld id="{4C2347E4-B102-4ACE-BE91-298CC21C0633}" type="datetime1">
              <a:rPr lang="en-US" smtClean="0"/>
              <a:pPr/>
              <a:t>4/21/2023</a:t>
            </a:fld>
            <a:endParaRPr lang="en-US"/>
          </a:p>
        </p:txBody>
      </p:sp>
      <p:sp>
        <p:nvSpPr>
          <p:cNvPr id="5" name="Slide Number Placeholder 4">
            <a:extLst>
              <a:ext uri="{FF2B5EF4-FFF2-40B4-BE49-F238E27FC236}">
                <a16:creationId xmlns:a16="http://schemas.microsoft.com/office/drawing/2014/main" id="{9C62F284-6373-493E-B3C0-7560D096BEA6}"/>
              </a:ext>
            </a:extLst>
          </p:cNvPr>
          <p:cNvSpPr>
            <a:spLocks noGrp="1"/>
          </p:cNvSpPr>
          <p:nvPr>
            <p:ph type="sldNum" sz="quarter" idx="12"/>
          </p:nvPr>
        </p:nvSpPr>
        <p:spPr/>
        <p:txBody>
          <a:bodyPr/>
          <a:lstStyle/>
          <a:p>
            <a:fld id="{21782F98-F548-4E33-958E-D2A6C4BA8EFA}" type="slidenum">
              <a:rPr lang="en-US" smtClean="0"/>
              <a:pPr/>
              <a:t>24</a:t>
            </a:fld>
            <a:endParaRPr lang="en-US"/>
          </a:p>
        </p:txBody>
      </p:sp>
      <mc:AlternateContent xmlns:mc="http://schemas.openxmlformats.org/markup-compatibility/2006" xmlns:a14="http://schemas.microsoft.com/office/drawing/2010/main">
        <mc:Choice Requires="a14">
          <p:graphicFrame>
            <p:nvGraphicFramePr>
              <p:cNvPr id="12" name="Table 11">
                <a:extLst>
                  <a:ext uri="{FF2B5EF4-FFF2-40B4-BE49-F238E27FC236}">
                    <a16:creationId xmlns:a16="http://schemas.microsoft.com/office/drawing/2014/main" id="{A483A69A-6DB7-4184-9323-5ECF668007FA}"/>
                  </a:ext>
                </a:extLst>
              </p:cNvPr>
              <p:cNvGraphicFramePr>
                <a:graphicFrameLocks noGrp="1"/>
              </p:cNvGraphicFramePr>
              <p:nvPr>
                <p:extLst>
                  <p:ext uri="{D42A27DB-BD31-4B8C-83A1-F6EECF244321}">
                    <p14:modId xmlns:p14="http://schemas.microsoft.com/office/powerpoint/2010/main" val="1653412950"/>
                  </p:ext>
                </p:extLst>
              </p:nvPr>
            </p:nvGraphicFramePr>
            <p:xfrm>
              <a:off x="1225322" y="1991991"/>
              <a:ext cx="10667999" cy="3634451"/>
            </p:xfrm>
            <a:graphic>
              <a:graphicData uri="http://schemas.openxmlformats.org/drawingml/2006/table">
                <a:tbl>
                  <a:tblPr firstRow="1" bandRow="1">
                    <a:tableStyleId>{9DCAF9ED-07DC-4A11-8D7F-57B35C25682E}</a:tableStyleId>
                  </a:tblPr>
                  <a:tblGrid>
                    <a:gridCol w="2473123">
                      <a:extLst>
                        <a:ext uri="{9D8B030D-6E8A-4147-A177-3AD203B41FA5}">
                          <a16:colId xmlns:a16="http://schemas.microsoft.com/office/drawing/2014/main" val="20000"/>
                        </a:ext>
                      </a:extLst>
                    </a:gridCol>
                    <a:gridCol w="4097438">
                      <a:extLst>
                        <a:ext uri="{9D8B030D-6E8A-4147-A177-3AD203B41FA5}">
                          <a16:colId xmlns:a16="http://schemas.microsoft.com/office/drawing/2014/main" val="20001"/>
                        </a:ext>
                      </a:extLst>
                    </a:gridCol>
                    <a:gridCol w="4097438">
                      <a:extLst>
                        <a:ext uri="{9D8B030D-6E8A-4147-A177-3AD203B41FA5}">
                          <a16:colId xmlns:a16="http://schemas.microsoft.com/office/drawing/2014/main" val="20002"/>
                        </a:ext>
                      </a:extLst>
                    </a:gridCol>
                  </a:tblGrid>
                  <a:tr h="665103">
                    <a:tc>
                      <a:txBody>
                        <a:bodyPr/>
                        <a:lstStyle/>
                        <a:p>
                          <a:r>
                            <a:rPr lang="en-US" sz="2400"/>
                            <a:t>Trường</a:t>
                          </a:r>
                          <a:r>
                            <a:rPr lang="en-US" sz="2400" baseline="0"/>
                            <a:t> Hợp</a:t>
                          </a:r>
                          <a:endParaRPr lang="en-US" sz="2400" dirty="0"/>
                        </a:p>
                      </a:txBody>
                      <a:tcPr marL="91429" marR="91429" anchor="ctr"/>
                    </a:tc>
                    <a:tc>
                      <a:txBody>
                        <a:bodyPr/>
                        <a:lstStyle/>
                        <a:p>
                          <a:pPr algn="l"/>
                          <a:r>
                            <a:rPr lang="en-US" sz="2400"/>
                            <a:t>Số</a:t>
                          </a:r>
                          <a:r>
                            <a:rPr lang="en-US" sz="2400" baseline="0"/>
                            <a:t> Lần So Sánh</a:t>
                          </a:r>
                          <a:endParaRPr lang="en-US" sz="2400" dirty="0"/>
                        </a:p>
                      </a:txBody>
                      <a:tcPr marL="91429" marR="91429" anchor="ctr"/>
                    </a:tc>
                    <a:tc>
                      <a:txBody>
                        <a:bodyPr/>
                        <a:lstStyle/>
                        <a:p>
                          <a:pPr algn="l"/>
                          <a:r>
                            <a:rPr lang="en-US" sz="2400"/>
                            <a:t>Số</a:t>
                          </a:r>
                          <a:r>
                            <a:rPr lang="en-US" sz="2400" baseline="0"/>
                            <a:t> Lần Hoán Vị</a:t>
                          </a:r>
                          <a:endParaRPr lang="en-US" sz="2400" dirty="0"/>
                        </a:p>
                      </a:txBody>
                      <a:tcPr marL="91429" marR="91429" anchor="ctr"/>
                    </a:tc>
                    <a:extLst>
                      <a:ext uri="{0D108BD9-81ED-4DB2-BD59-A6C34878D82A}">
                        <a16:rowId xmlns:a16="http://schemas.microsoft.com/office/drawing/2014/main" val="10000"/>
                      </a:ext>
                    </a:extLst>
                  </a:tr>
                  <a:tr h="1484674">
                    <a:tc>
                      <a:txBody>
                        <a:bodyPr/>
                        <a:lstStyle/>
                        <a:p>
                          <a:r>
                            <a:rPr lang="en-US" sz="2400" dirty="0" err="1"/>
                            <a:t>Tố</a:t>
                          </a:r>
                          <a:r>
                            <a:rPr lang="en-US" sz="2400" baseline="0" dirty="0" err="1"/>
                            <a:t>t</a:t>
                          </a:r>
                          <a:r>
                            <a:rPr lang="en-US" sz="2400" baseline="0" dirty="0"/>
                            <a:t> </a:t>
                          </a:r>
                          <a:r>
                            <a:rPr lang="en-US" sz="2400" baseline="0" dirty="0" err="1"/>
                            <a:t>nhất</a:t>
                          </a:r>
                          <a:endParaRPr lang="en-US" sz="2400" dirty="0"/>
                        </a:p>
                      </a:txBody>
                      <a:tcPr marL="91429" marR="91429" anchor="ctr"/>
                    </a:tc>
                    <a:tc>
                      <a:txBody>
                        <a:bodyPr/>
                        <a:lstStyle/>
                        <a:p>
                          <a:pPr algn="l"/>
                          <a14:m>
                            <m:oMathPara xmlns:m="http://schemas.openxmlformats.org/officeDocument/2006/math">
                              <m:oMathParaPr>
                                <m:jc m:val="left"/>
                              </m:oMathParaPr>
                              <m:oMath xmlns:m="http://schemas.openxmlformats.org/officeDocument/2006/math">
                                <m:nary>
                                  <m:naryPr>
                                    <m:chr m:val="∑"/>
                                    <m:ctrlPr>
                                      <a:rPr lang="en-US" sz="2400" i="1" smtClean="0">
                                        <a:latin typeface="Cambria Math" panose="02040503050406030204" pitchFamily="18" charset="0"/>
                                      </a:rPr>
                                    </m:ctrlPr>
                                  </m:naryPr>
                                  <m:sub>
                                    <m:r>
                                      <m:rPr>
                                        <m:brk m:alnAt="23"/>
                                      </m:rPr>
                                      <a:rPr lang="en-US" sz="2400" smtClean="0">
                                        <a:latin typeface="Cambria Math" panose="02040503050406030204" pitchFamily="18" charset="0"/>
                                      </a:rPr>
                                      <m:t>𝑖</m:t>
                                    </m:r>
                                    <m:r>
                                      <a:rPr lang="en-US" sz="2400" smtClean="0">
                                        <a:latin typeface="Cambria Math" panose="02040503050406030204" pitchFamily="18" charset="0"/>
                                      </a:rPr>
                                      <m:t>=0</m:t>
                                    </m:r>
                                  </m:sub>
                                  <m:sup>
                                    <m:r>
                                      <a:rPr lang="en-US" sz="2400" smtClean="0">
                                        <a:latin typeface="Cambria Math" panose="02040503050406030204" pitchFamily="18" charset="0"/>
                                      </a:rPr>
                                      <m:t>𝑛</m:t>
                                    </m:r>
                                    <m:r>
                                      <a:rPr lang="en-US" sz="2400" smtClean="0">
                                        <a:latin typeface="Cambria Math" panose="02040503050406030204" pitchFamily="18" charset="0"/>
                                      </a:rPr>
                                      <m:t>−2</m:t>
                                    </m:r>
                                  </m:sup>
                                  <m:e>
                                    <m:nary>
                                      <m:naryPr>
                                        <m:chr m:val="∑"/>
                                        <m:ctrlPr>
                                          <a:rPr lang="en-US" sz="2400" i="1" smtClean="0">
                                            <a:latin typeface="Cambria Math" panose="02040503050406030204" pitchFamily="18" charset="0"/>
                                          </a:rPr>
                                        </m:ctrlPr>
                                      </m:naryPr>
                                      <m:sub>
                                        <m:r>
                                          <m:rPr>
                                            <m:brk m:alnAt="23"/>
                                          </m:rPr>
                                          <a:rPr lang="en-US" sz="2400" smtClean="0">
                                            <a:latin typeface="Cambria Math" panose="02040503050406030204" pitchFamily="18" charset="0"/>
                                          </a:rPr>
                                          <m:t>𝑗</m:t>
                                        </m:r>
                                        <m:r>
                                          <a:rPr lang="en-US" sz="2400" smtClean="0">
                                            <a:latin typeface="Cambria Math" panose="02040503050406030204" pitchFamily="18" charset="0"/>
                                          </a:rPr>
                                          <m:t>=</m:t>
                                        </m:r>
                                        <m:r>
                                          <a:rPr lang="en-US" sz="2400" smtClean="0">
                                            <a:latin typeface="Cambria Math" panose="02040503050406030204" pitchFamily="18" charset="0"/>
                                          </a:rPr>
                                          <m:t>𝑖</m:t>
                                        </m:r>
                                        <m:r>
                                          <a:rPr lang="en-US" sz="2400" smtClean="0">
                                            <a:latin typeface="Cambria Math" panose="02040503050406030204" pitchFamily="18" charset="0"/>
                                          </a:rPr>
                                          <m:t>+1</m:t>
                                        </m:r>
                                      </m:sub>
                                      <m:sup>
                                        <m:r>
                                          <a:rPr lang="en-US" sz="2400" smtClean="0">
                                            <a:latin typeface="Cambria Math" panose="02040503050406030204" pitchFamily="18" charset="0"/>
                                          </a:rPr>
                                          <m:t>𝑛</m:t>
                                        </m:r>
                                        <m:r>
                                          <a:rPr lang="en-US" sz="2400" smtClean="0">
                                            <a:latin typeface="Cambria Math" panose="02040503050406030204" pitchFamily="18" charset="0"/>
                                          </a:rPr>
                                          <m:t>−1</m:t>
                                        </m:r>
                                      </m:sup>
                                      <m:e>
                                        <m:r>
                                          <a:rPr lang="en-US" sz="2400" smtClean="0">
                                            <a:latin typeface="Cambria Math" panose="02040503050406030204" pitchFamily="18" charset="0"/>
                                          </a:rPr>
                                          <m:t>1=</m:t>
                                        </m:r>
                                        <m:f>
                                          <m:fPr>
                                            <m:ctrlPr>
                                              <a:rPr lang="en-US" sz="2400" i="1" smtClean="0">
                                                <a:latin typeface="Cambria Math" panose="02040503050406030204" pitchFamily="18" charset="0"/>
                                              </a:rPr>
                                            </m:ctrlPr>
                                          </m:fPr>
                                          <m:num>
                                            <m:r>
                                              <a:rPr lang="en-US" sz="2400" smtClean="0">
                                                <a:latin typeface="Cambria Math" panose="02040503050406030204" pitchFamily="18" charset="0"/>
                                              </a:rPr>
                                              <m:t>𝑛</m:t>
                                            </m:r>
                                            <m:r>
                                              <a:rPr lang="en-US" sz="2400" smtClean="0">
                                                <a:latin typeface="Cambria Math" panose="02040503050406030204" pitchFamily="18" charset="0"/>
                                              </a:rPr>
                                              <m:t>(</m:t>
                                            </m:r>
                                            <m:r>
                                              <a:rPr lang="en-US" sz="2400" smtClean="0">
                                                <a:latin typeface="Cambria Math" panose="02040503050406030204" pitchFamily="18" charset="0"/>
                                              </a:rPr>
                                              <m:t>𝑛</m:t>
                                            </m:r>
                                            <m:r>
                                              <a:rPr lang="en-US" sz="2400" smtClean="0">
                                                <a:latin typeface="Cambria Math" panose="02040503050406030204" pitchFamily="18" charset="0"/>
                                              </a:rPr>
                                              <m:t>−1)</m:t>
                                            </m:r>
                                          </m:num>
                                          <m:den>
                                            <m:r>
                                              <a:rPr lang="en-US" sz="2400" smtClean="0">
                                                <a:latin typeface="Cambria Math" panose="02040503050406030204" pitchFamily="18" charset="0"/>
                                              </a:rPr>
                                              <m:t>2</m:t>
                                            </m:r>
                                          </m:den>
                                        </m:f>
                                      </m:e>
                                    </m:nary>
                                  </m:e>
                                </m:nary>
                              </m:oMath>
                            </m:oMathPara>
                          </a14:m>
                          <a:endParaRPr lang="en-US" sz="2400" dirty="0"/>
                        </a:p>
                      </a:txBody>
                      <a:tcPr marL="91429" marR="91429" anchor="ctr"/>
                    </a:tc>
                    <a:tc>
                      <a:txBody>
                        <a:bodyPr/>
                        <a:lstStyle/>
                        <a:p>
                          <a:pPr algn="l"/>
                          <a:r>
                            <a:rPr lang="en-US" sz="2400" dirty="0"/>
                            <a:t>0</a:t>
                          </a:r>
                        </a:p>
                      </a:txBody>
                      <a:tcPr marL="91429" marR="91429" anchor="ctr"/>
                    </a:tc>
                    <a:extLst>
                      <a:ext uri="{0D108BD9-81ED-4DB2-BD59-A6C34878D82A}">
                        <a16:rowId xmlns:a16="http://schemas.microsoft.com/office/drawing/2014/main" val="10001"/>
                      </a:ext>
                    </a:extLst>
                  </a:tr>
                  <a:tr h="1484674">
                    <a:tc>
                      <a:txBody>
                        <a:bodyPr/>
                        <a:lstStyle/>
                        <a:p>
                          <a:r>
                            <a:rPr lang="en-US" sz="2400" dirty="0" err="1"/>
                            <a:t>Xấu</a:t>
                          </a:r>
                          <a:r>
                            <a:rPr lang="en-US" sz="2400" baseline="0" dirty="0"/>
                            <a:t> </a:t>
                          </a:r>
                          <a:r>
                            <a:rPr lang="en-US" sz="2400" baseline="0" dirty="0" err="1"/>
                            <a:t>nhất</a:t>
                          </a:r>
                          <a:endParaRPr lang="en-US" sz="2400" dirty="0"/>
                        </a:p>
                      </a:txBody>
                      <a:tcPr marL="91429" marR="91429" anchor="ctr"/>
                    </a:tc>
                    <a:tc>
                      <a:txBody>
                        <a:bodyPr/>
                        <a:lstStyle/>
                        <a:p>
                          <a:pPr algn="l"/>
                          <a14:m>
                            <m:oMathPara xmlns:m="http://schemas.openxmlformats.org/officeDocument/2006/math">
                              <m:oMathParaPr>
                                <m:jc m:val="left"/>
                              </m:oMathParaPr>
                              <m:oMath xmlns:m="http://schemas.openxmlformats.org/officeDocument/2006/math">
                                <m:nary>
                                  <m:naryPr>
                                    <m:chr m:val="∑"/>
                                    <m:ctrlPr>
                                      <a:rPr lang="en-US" sz="2400" i="1" smtClean="0">
                                        <a:latin typeface="Cambria Math" panose="02040503050406030204" pitchFamily="18" charset="0"/>
                                      </a:rPr>
                                    </m:ctrlPr>
                                  </m:naryPr>
                                  <m:sub>
                                    <m:r>
                                      <m:rPr>
                                        <m:brk m:alnAt="23"/>
                                      </m:rPr>
                                      <a:rPr lang="en-US" sz="2400" smtClean="0">
                                        <a:latin typeface="Cambria Math" panose="02040503050406030204" pitchFamily="18" charset="0"/>
                                      </a:rPr>
                                      <m:t>𝑖</m:t>
                                    </m:r>
                                    <m:r>
                                      <a:rPr lang="en-US" sz="2400" smtClean="0">
                                        <a:latin typeface="Cambria Math" panose="02040503050406030204" pitchFamily="18" charset="0"/>
                                      </a:rPr>
                                      <m:t>=0</m:t>
                                    </m:r>
                                  </m:sub>
                                  <m:sup>
                                    <m:r>
                                      <a:rPr lang="en-US" sz="2400" smtClean="0">
                                        <a:latin typeface="Cambria Math" panose="02040503050406030204" pitchFamily="18" charset="0"/>
                                      </a:rPr>
                                      <m:t>𝑛</m:t>
                                    </m:r>
                                    <m:r>
                                      <a:rPr lang="en-US" sz="2400" smtClean="0">
                                        <a:latin typeface="Cambria Math" panose="02040503050406030204" pitchFamily="18" charset="0"/>
                                      </a:rPr>
                                      <m:t>−2</m:t>
                                    </m:r>
                                  </m:sup>
                                  <m:e>
                                    <m:nary>
                                      <m:naryPr>
                                        <m:chr m:val="∑"/>
                                        <m:ctrlPr>
                                          <a:rPr lang="en-US" sz="2400" i="1" smtClean="0">
                                            <a:latin typeface="Cambria Math" panose="02040503050406030204" pitchFamily="18" charset="0"/>
                                          </a:rPr>
                                        </m:ctrlPr>
                                      </m:naryPr>
                                      <m:sub>
                                        <m:r>
                                          <m:rPr>
                                            <m:brk m:alnAt="23"/>
                                          </m:rPr>
                                          <a:rPr lang="en-US" sz="2400" smtClean="0">
                                            <a:latin typeface="Cambria Math" panose="02040503050406030204" pitchFamily="18" charset="0"/>
                                          </a:rPr>
                                          <m:t>𝑗</m:t>
                                        </m:r>
                                        <m:r>
                                          <a:rPr lang="en-US" sz="2400" smtClean="0">
                                            <a:latin typeface="Cambria Math" panose="02040503050406030204" pitchFamily="18" charset="0"/>
                                          </a:rPr>
                                          <m:t>=</m:t>
                                        </m:r>
                                        <m:r>
                                          <a:rPr lang="en-US" sz="2400" smtClean="0">
                                            <a:latin typeface="Cambria Math" panose="02040503050406030204" pitchFamily="18" charset="0"/>
                                          </a:rPr>
                                          <m:t>𝑖</m:t>
                                        </m:r>
                                        <m:r>
                                          <a:rPr lang="en-US" sz="2400" smtClean="0">
                                            <a:latin typeface="Cambria Math" panose="02040503050406030204" pitchFamily="18" charset="0"/>
                                          </a:rPr>
                                          <m:t>+1</m:t>
                                        </m:r>
                                      </m:sub>
                                      <m:sup>
                                        <m:r>
                                          <a:rPr lang="en-US" sz="2400" smtClean="0">
                                            <a:latin typeface="Cambria Math" panose="02040503050406030204" pitchFamily="18" charset="0"/>
                                          </a:rPr>
                                          <m:t>𝑛</m:t>
                                        </m:r>
                                        <m:r>
                                          <a:rPr lang="en-US" sz="2400" smtClean="0">
                                            <a:latin typeface="Cambria Math" panose="02040503050406030204" pitchFamily="18" charset="0"/>
                                          </a:rPr>
                                          <m:t>−1</m:t>
                                        </m:r>
                                      </m:sup>
                                      <m:e>
                                        <m:r>
                                          <a:rPr lang="en-US" sz="2400" smtClean="0">
                                            <a:latin typeface="Cambria Math" panose="02040503050406030204" pitchFamily="18" charset="0"/>
                                          </a:rPr>
                                          <m:t>1=</m:t>
                                        </m:r>
                                        <m:f>
                                          <m:fPr>
                                            <m:ctrlPr>
                                              <a:rPr lang="en-US" sz="2400" i="1" smtClean="0">
                                                <a:latin typeface="Cambria Math" panose="02040503050406030204" pitchFamily="18" charset="0"/>
                                              </a:rPr>
                                            </m:ctrlPr>
                                          </m:fPr>
                                          <m:num>
                                            <m:r>
                                              <a:rPr lang="en-US" sz="2400" smtClean="0">
                                                <a:latin typeface="Cambria Math" panose="02040503050406030204" pitchFamily="18" charset="0"/>
                                              </a:rPr>
                                              <m:t>𝑛</m:t>
                                            </m:r>
                                            <m:r>
                                              <a:rPr lang="en-US" sz="2400" smtClean="0">
                                                <a:latin typeface="Cambria Math" panose="02040503050406030204" pitchFamily="18" charset="0"/>
                                              </a:rPr>
                                              <m:t>(</m:t>
                                            </m:r>
                                            <m:r>
                                              <a:rPr lang="en-US" sz="2400" smtClean="0">
                                                <a:latin typeface="Cambria Math" panose="02040503050406030204" pitchFamily="18" charset="0"/>
                                              </a:rPr>
                                              <m:t>𝑛</m:t>
                                            </m:r>
                                            <m:r>
                                              <a:rPr lang="en-US" sz="2400" smtClean="0">
                                                <a:latin typeface="Cambria Math" panose="02040503050406030204" pitchFamily="18" charset="0"/>
                                              </a:rPr>
                                              <m:t>−1)</m:t>
                                            </m:r>
                                          </m:num>
                                          <m:den>
                                            <m:r>
                                              <a:rPr lang="en-US" sz="2400" smtClean="0">
                                                <a:latin typeface="Cambria Math" panose="02040503050406030204" pitchFamily="18" charset="0"/>
                                              </a:rPr>
                                              <m:t>2</m:t>
                                            </m:r>
                                          </m:den>
                                        </m:f>
                                      </m:e>
                                    </m:nary>
                                  </m:e>
                                </m:nary>
                              </m:oMath>
                            </m:oMathPara>
                          </a14:m>
                          <a:endParaRPr lang="en-US" sz="2400" dirty="0"/>
                        </a:p>
                      </a:txBody>
                      <a:tcPr marL="91429" marR="91429"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nary>
                                  <m:naryPr>
                                    <m:chr m:val="∑"/>
                                    <m:ctrlPr>
                                      <a:rPr lang="en-US" sz="2400" i="1" smtClean="0">
                                        <a:latin typeface="Cambria Math" panose="02040503050406030204" pitchFamily="18" charset="0"/>
                                      </a:rPr>
                                    </m:ctrlPr>
                                  </m:naryPr>
                                  <m:sub>
                                    <m:r>
                                      <m:rPr>
                                        <m:brk m:alnAt="23"/>
                                      </m:rPr>
                                      <a:rPr lang="en-US" sz="2400" smtClean="0">
                                        <a:latin typeface="Cambria Math" panose="02040503050406030204" pitchFamily="18" charset="0"/>
                                      </a:rPr>
                                      <m:t>𝑖</m:t>
                                    </m:r>
                                    <m:r>
                                      <a:rPr lang="en-US" sz="2400" smtClean="0">
                                        <a:latin typeface="Cambria Math" panose="02040503050406030204" pitchFamily="18" charset="0"/>
                                      </a:rPr>
                                      <m:t>=0</m:t>
                                    </m:r>
                                  </m:sub>
                                  <m:sup>
                                    <m:r>
                                      <a:rPr lang="en-US" sz="2400" smtClean="0">
                                        <a:latin typeface="Cambria Math" panose="02040503050406030204" pitchFamily="18" charset="0"/>
                                      </a:rPr>
                                      <m:t>𝑛</m:t>
                                    </m:r>
                                    <m:r>
                                      <a:rPr lang="en-US" sz="2400" smtClean="0">
                                        <a:latin typeface="Cambria Math" panose="02040503050406030204" pitchFamily="18" charset="0"/>
                                      </a:rPr>
                                      <m:t>−2</m:t>
                                    </m:r>
                                  </m:sup>
                                  <m:e>
                                    <m:r>
                                      <a:rPr lang="en-US" sz="2400" b="0" i="0" smtClean="0">
                                        <a:latin typeface="Cambria Math" panose="02040503050406030204" pitchFamily="18" charset="0"/>
                                      </a:rPr>
                                      <m:t>1=</m:t>
                                    </m:r>
                                    <m:r>
                                      <m:rPr>
                                        <m:sty m:val="p"/>
                                      </m:rPr>
                                      <a:rPr lang="en-US" sz="2400" b="0" i="0" smtClean="0">
                                        <a:latin typeface="Cambria Math" panose="02040503050406030204" pitchFamily="18" charset="0"/>
                                      </a:rPr>
                                      <m:t>n</m:t>
                                    </m:r>
                                    <m:r>
                                      <a:rPr lang="en-US" sz="2400" b="0" i="0" smtClean="0">
                                        <a:latin typeface="Cambria Math" panose="02040503050406030204" pitchFamily="18" charset="0"/>
                                      </a:rPr>
                                      <m:t>−1</m:t>
                                    </m:r>
                                  </m:e>
                                </m:nary>
                              </m:oMath>
                            </m:oMathPara>
                          </a14:m>
                          <a:endParaRPr lang="en-US" sz="2400" dirty="0"/>
                        </a:p>
                      </a:txBody>
                      <a:tcPr marL="91429" marR="91429" anchor="ctr"/>
                    </a:tc>
                    <a:extLst>
                      <a:ext uri="{0D108BD9-81ED-4DB2-BD59-A6C34878D82A}">
                        <a16:rowId xmlns:a16="http://schemas.microsoft.com/office/drawing/2014/main" val="10002"/>
                      </a:ext>
                    </a:extLst>
                  </a:tr>
                </a:tbl>
              </a:graphicData>
            </a:graphic>
          </p:graphicFrame>
        </mc:Choice>
        <mc:Fallback xmlns="">
          <p:graphicFrame>
            <p:nvGraphicFramePr>
              <p:cNvPr id="12" name="Table 11">
                <a:extLst>
                  <a:ext uri="{FF2B5EF4-FFF2-40B4-BE49-F238E27FC236}">
                    <a16:creationId xmlns:a16="http://schemas.microsoft.com/office/drawing/2014/main" id="{A483A69A-6DB7-4184-9323-5ECF668007FA}"/>
                  </a:ext>
                </a:extLst>
              </p:cNvPr>
              <p:cNvGraphicFramePr>
                <a:graphicFrameLocks noGrp="1"/>
              </p:cNvGraphicFramePr>
              <p:nvPr>
                <p:extLst>
                  <p:ext uri="{D42A27DB-BD31-4B8C-83A1-F6EECF244321}">
                    <p14:modId xmlns:p14="http://schemas.microsoft.com/office/powerpoint/2010/main" val="1653412950"/>
                  </p:ext>
                </p:extLst>
              </p:nvPr>
            </p:nvGraphicFramePr>
            <p:xfrm>
              <a:off x="1225322" y="1991991"/>
              <a:ext cx="10667999" cy="3634451"/>
            </p:xfrm>
            <a:graphic>
              <a:graphicData uri="http://schemas.openxmlformats.org/drawingml/2006/table">
                <a:tbl>
                  <a:tblPr firstRow="1" bandRow="1">
                    <a:tableStyleId>{9DCAF9ED-07DC-4A11-8D7F-57B35C25682E}</a:tableStyleId>
                  </a:tblPr>
                  <a:tblGrid>
                    <a:gridCol w="2473123">
                      <a:extLst>
                        <a:ext uri="{9D8B030D-6E8A-4147-A177-3AD203B41FA5}">
                          <a16:colId xmlns:a16="http://schemas.microsoft.com/office/drawing/2014/main" val="20000"/>
                        </a:ext>
                      </a:extLst>
                    </a:gridCol>
                    <a:gridCol w="4097438">
                      <a:extLst>
                        <a:ext uri="{9D8B030D-6E8A-4147-A177-3AD203B41FA5}">
                          <a16:colId xmlns:a16="http://schemas.microsoft.com/office/drawing/2014/main" val="20001"/>
                        </a:ext>
                      </a:extLst>
                    </a:gridCol>
                    <a:gridCol w="4097438">
                      <a:extLst>
                        <a:ext uri="{9D8B030D-6E8A-4147-A177-3AD203B41FA5}">
                          <a16:colId xmlns:a16="http://schemas.microsoft.com/office/drawing/2014/main" val="20002"/>
                        </a:ext>
                      </a:extLst>
                    </a:gridCol>
                  </a:tblGrid>
                  <a:tr h="665103">
                    <a:tc>
                      <a:txBody>
                        <a:bodyPr/>
                        <a:lstStyle/>
                        <a:p>
                          <a:r>
                            <a:rPr lang="en-US" sz="2400"/>
                            <a:t>Trường</a:t>
                          </a:r>
                          <a:r>
                            <a:rPr lang="en-US" sz="2400" baseline="0"/>
                            <a:t> Hợp</a:t>
                          </a:r>
                          <a:endParaRPr lang="en-US" sz="2400" dirty="0"/>
                        </a:p>
                      </a:txBody>
                      <a:tcPr marL="91429" marR="91429" anchor="ctr"/>
                    </a:tc>
                    <a:tc>
                      <a:txBody>
                        <a:bodyPr/>
                        <a:lstStyle/>
                        <a:p>
                          <a:pPr algn="l"/>
                          <a:r>
                            <a:rPr lang="en-US" sz="2400"/>
                            <a:t>Số</a:t>
                          </a:r>
                          <a:r>
                            <a:rPr lang="en-US" sz="2400" baseline="0"/>
                            <a:t> Lần So Sánh</a:t>
                          </a:r>
                          <a:endParaRPr lang="en-US" sz="2400" dirty="0"/>
                        </a:p>
                      </a:txBody>
                      <a:tcPr marL="91429" marR="91429" anchor="ctr"/>
                    </a:tc>
                    <a:tc>
                      <a:txBody>
                        <a:bodyPr/>
                        <a:lstStyle/>
                        <a:p>
                          <a:pPr algn="l"/>
                          <a:r>
                            <a:rPr lang="en-US" sz="2400"/>
                            <a:t>Số</a:t>
                          </a:r>
                          <a:r>
                            <a:rPr lang="en-US" sz="2400" baseline="0"/>
                            <a:t> Lần Hoán Vị</a:t>
                          </a:r>
                          <a:endParaRPr lang="en-US" sz="2400" dirty="0"/>
                        </a:p>
                      </a:txBody>
                      <a:tcPr marL="91429" marR="91429" anchor="ctr"/>
                    </a:tc>
                    <a:extLst>
                      <a:ext uri="{0D108BD9-81ED-4DB2-BD59-A6C34878D82A}">
                        <a16:rowId xmlns:a16="http://schemas.microsoft.com/office/drawing/2014/main" val="10000"/>
                      </a:ext>
                    </a:extLst>
                  </a:tr>
                  <a:tr h="1484674">
                    <a:tc>
                      <a:txBody>
                        <a:bodyPr/>
                        <a:lstStyle/>
                        <a:p>
                          <a:r>
                            <a:rPr lang="en-US" sz="2400" dirty="0" err="1"/>
                            <a:t>Tố</a:t>
                          </a:r>
                          <a:r>
                            <a:rPr lang="en-US" sz="2400" baseline="0" dirty="0" err="1"/>
                            <a:t>t</a:t>
                          </a:r>
                          <a:r>
                            <a:rPr lang="en-US" sz="2400" baseline="0" dirty="0"/>
                            <a:t> </a:t>
                          </a:r>
                          <a:r>
                            <a:rPr lang="en-US" sz="2400" baseline="0" dirty="0" err="1"/>
                            <a:t>nhất</a:t>
                          </a:r>
                          <a:endParaRPr lang="en-US" sz="2400" dirty="0"/>
                        </a:p>
                      </a:txBody>
                      <a:tcPr marL="91429" marR="91429" anchor="ctr"/>
                    </a:tc>
                    <a:tc>
                      <a:txBody>
                        <a:bodyPr/>
                        <a:lstStyle/>
                        <a:p>
                          <a:endParaRPr lang="en-US"/>
                        </a:p>
                      </a:txBody>
                      <a:tcPr marL="91429" marR="91429" anchor="ctr">
                        <a:blipFill>
                          <a:blip r:embed="rId2"/>
                          <a:stretch>
                            <a:fillRect l="-60714" t="-45082" r="-100446" b="-101230"/>
                          </a:stretch>
                        </a:blipFill>
                      </a:tcPr>
                    </a:tc>
                    <a:tc>
                      <a:txBody>
                        <a:bodyPr/>
                        <a:lstStyle/>
                        <a:p>
                          <a:pPr algn="l"/>
                          <a:r>
                            <a:rPr lang="en-US" sz="2400" dirty="0"/>
                            <a:t>0</a:t>
                          </a:r>
                        </a:p>
                      </a:txBody>
                      <a:tcPr marL="91429" marR="91429" anchor="ctr"/>
                    </a:tc>
                    <a:extLst>
                      <a:ext uri="{0D108BD9-81ED-4DB2-BD59-A6C34878D82A}">
                        <a16:rowId xmlns:a16="http://schemas.microsoft.com/office/drawing/2014/main" val="10001"/>
                      </a:ext>
                    </a:extLst>
                  </a:tr>
                  <a:tr h="1484674">
                    <a:tc>
                      <a:txBody>
                        <a:bodyPr/>
                        <a:lstStyle/>
                        <a:p>
                          <a:r>
                            <a:rPr lang="en-US" sz="2400" dirty="0" err="1"/>
                            <a:t>Xấu</a:t>
                          </a:r>
                          <a:r>
                            <a:rPr lang="en-US" sz="2400" baseline="0" dirty="0"/>
                            <a:t> </a:t>
                          </a:r>
                          <a:r>
                            <a:rPr lang="en-US" sz="2400" baseline="0" dirty="0" err="1"/>
                            <a:t>nhất</a:t>
                          </a:r>
                          <a:endParaRPr lang="en-US" sz="2400" dirty="0"/>
                        </a:p>
                      </a:txBody>
                      <a:tcPr marL="91429" marR="91429" anchor="ctr"/>
                    </a:tc>
                    <a:tc>
                      <a:txBody>
                        <a:bodyPr/>
                        <a:lstStyle/>
                        <a:p>
                          <a:endParaRPr lang="en-US"/>
                        </a:p>
                      </a:txBody>
                      <a:tcPr marL="91429" marR="91429" anchor="ctr">
                        <a:blipFill>
                          <a:blip r:embed="rId2"/>
                          <a:stretch>
                            <a:fillRect l="-60714" t="-145082" r="-100446" b="-1230"/>
                          </a:stretch>
                        </a:blipFill>
                      </a:tcPr>
                    </a:tc>
                    <a:tc>
                      <a:txBody>
                        <a:bodyPr/>
                        <a:lstStyle/>
                        <a:p>
                          <a:endParaRPr lang="en-US"/>
                        </a:p>
                      </a:txBody>
                      <a:tcPr marL="91429" marR="91429" anchor="ctr">
                        <a:blipFill>
                          <a:blip r:embed="rId2"/>
                          <a:stretch>
                            <a:fillRect l="-160475" t="-145082" r="-297" b="-1230"/>
                          </a:stretch>
                        </a:blipFill>
                      </a:tcPr>
                    </a:tc>
                    <a:extLst>
                      <a:ext uri="{0D108BD9-81ED-4DB2-BD59-A6C34878D82A}">
                        <a16:rowId xmlns:a16="http://schemas.microsoft.com/office/drawing/2014/main" val="10002"/>
                      </a:ext>
                    </a:extLst>
                  </a:tr>
                </a:tbl>
              </a:graphicData>
            </a:graphic>
          </p:graphicFrame>
        </mc:Fallback>
      </mc:AlternateContent>
      <p:sp>
        <p:nvSpPr>
          <p:cNvPr id="7" name="Explosion: 8 Points 6">
            <a:extLst>
              <a:ext uri="{FF2B5EF4-FFF2-40B4-BE49-F238E27FC236}">
                <a16:creationId xmlns:a16="http://schemas.microsoft.com/office/drawing/2014/main" id="{44BE1508-0438-4B09-89F1-7FC122E00424}"/>
              </a:ext>
            </a:extLst>
          </p:cNvPr>
          <p:cNvSpPr/>
          <p:nvPr/>
        </p:nvSpPr>
        <p:spPr>
          <a:xfrm>
            <a:off x="9960966" y="800100"/>
            <a:ext cx="2011423" cy="1551007"/>
          </a:xfrm>
          <a:prstGeom prst="irregularSeal1">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a:t>O(n</a:t>
            </a:r>
            <a:r>
              <a:rPr lang="en-US" baseline="30000"/>
              <a:t>2</a:t>
            </a:r>
            <a:r>
              <a:rPr lang="en-US"/>
              <a:t>)</a:t>
            </a:r>
          </a:p>
        </p:txBody>
      </p:sp>
    </p:spTree>
    <p:extLst>
      <p:ext uri="{BB962C8B-B14F-4D97-AF65-F5344CB8AC3E}">
        <p14:creationId xmlns:p14="http://schemas.microsoft.com/office/powerpoint/2010/main" val="39897070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67BA26-96F9-45A6-B0E1-4974F2050155}"/>
              </a:ext>
            </a:extLst>
          </p:cNvPr>
          <p:cNvSpPr>
            <a:spLocks noGrp="1"/>
          </p:cNvSpPr>
          <p:nvPr>
            <p:ph type="title"/>
          </p:nvPr>
        </p:nvSpPr>
        <p:spPr/>
        <p:txBody>
          <a:bodyPr/>
          <a:lstStyle/>
          <a:p>
            <a:r>
              <a:rPr lang="en-AU"/>
              <a:t>Insertion sort – Ý t</a:t>
            </a:r>
            <a:r>
              <a:rPr lang="en-US"/>
              <a:t>ưởng</a:t>
            </a:r>
          </a:p>
        </p:txBody>
      </p:sp>
      <p:sp>
        <p:nvSpPr>
          <p:cNvPr id="6" name="Content Placeholder 5">
            <a:extLst>
              <a:ext uri="{FF2B5EF4-FFF2-40B4-BE49-F238E27FC236}">
                <a16:creationId xmlns:a16="http://schemas.microsoft.com/office/drawing/2014/main" id="{BCFBCD6C-3152-4DDE-BB49-44B2B99C96F9}"/>
              </a:ext>
            </a:extLst>
          </p:cNvPr>
          <p:cNvSpPr>
            <a:spLocks noGrp="1"/>
          </p:cNvSpPr>
          <p:nvPr>
            <p:ph idx="1"/>
          </p:nvPr>
        </p:nvSpPr>
        <p:spPr/>
        <p:txBody>
          <a:bodyPr/>
          <a:lstStyle/>
          <a:p>
            <a:r>
              <a:rPr lang="vi-VN" altLang="en-US"/>
              <a:t>Giả sử</a:t>
            </a:r>
            <a:r>
              <a:rPr lang="en-US" altLang="en-US"/>
              <a:t>,</a:t>
            </a:r>
            <a:r>
              <a:rPr lang="vi-VN" altLang="en-US"/>
              <a:t> dãy {a1, a2, ..., an} có i-1 phần tử đầu tiên {a1, a2,</a:t>
            </a:r>
            <a:r>
              <a:rPr lang="en-US" altLang="en-US"/>
              <a:t> </a:t>
            </a:r>
            <a:r>
              <a:rPr lang="vi-VN" altLang="en-US"/>
              <a:t>..., ai-1} đã có thứ tự.</a:t>
            </a:r>
            <a:endParaRPr lang="en-US" altLang="en-US"/>
          </a:p>
          <a:p>
            <a:r>
              <a:rPr lang="vi-VN" altLang="en-US"/>
              <a:t>Tìm cách chèn phần tử ai vào vị trí thích hợp của đoạn đã được sắp để</a:t>
            </a:r>
            <a:r>
              <a:rPr lang="en-US" altLang="en-US"/>
              <a:t> </a:t>
            </a:r>
            <a:r>
              <a:rPr lang="vi-VN" altLang="en-US"/>
              <a:t>có dãy mới</a:t>
            </a:r>
            <a:r>
              <a:rPr lang="en-US" altLang="en-US"/>
              <a:t> </a:t>
            </a:r>
            <a:r>
              <a:rPr lang="vi-VN" altLang="en-US"/>
              <a:t>{a1, a2, ..., ai-1, ai} có thứ tự.</a:t>
            </a:r>
            <a:endParaRPr lang="en-US" altLang="en-US"/>
          </a:p>
          <a:p>
            <a:r>
              <a:rPr lang="en-AU" altLang="en-US"/>
              <a:t>Vị trí cần chèn ai chính là giữa 2 phần tử ak-1 và ak sao cho: ak-1≤ ai &lt; ak</a:t>
            </a:r>
          </a:p>
        </p:txBody>
      </p:sp>
      <p:sp>
        <p:nvSpPr>
          <p:cNvPr id="3" name="Footer Placeholder 2">
            <a:extLst>
              <a:ext uri="{FF2B5EF4-FFF2-40B4-BE49-F238E27FC236}">
                <a16:creationId xmlns:a16="http://schemas.microsoft.com/office/drawing/2014/main" id="{5B313B61-DD7C-40D0-B353-8CFAF3054B96}"/>
              </a:ext>
            </a:extLst>
          </p:cNvPr>
          <p:cNvSpPr>
            <a:spLocks noGrp="1"/>
          </p:cNvSpPr>
          <p:nvPr>
            <p:ph type="ftr" sz="quarter" idx="11"/>
          </p:nvPr>
        </p:nvSpPr>
        <p:spPr/>
        <p:txBody>
          <a:bodyPr/>
          <a:lstStyle/>
          <a:p>
            <a:r>
              <a:rPr lang="en-US"/>
              <a:t>Cấu Trúc Dữ Liệu &amp; Giải Thuật (Data Structures &amp; Algorithms) - Sắp xếp (Sort)</a:t>
            </a:r>
          </a:p>
        </p:txBody>
      </p:sp>
      <p:sp>
        <p:nvSpPr>
          <p:cNvPr id="4" name="Date Placeholder 3">
            <a:extLst>
              <a:ext uri="{FF2B5EF4-FFF2-40B4-BE49-F238E27FC236}">
                <a16:creationId xmlns:a16="http://schemas.microsoft.com/office/drawing/2014/main" id="{4A4BE741-0F1A-462E-97D7-1325B6B61532}"/>
              </a:ext>
            </a:extLst>
          </p:cNvPr>
          <p:cNvSpPr>
            <a:spLocks noGrp="1"/>
          </p:cNvSpPr>
          <p:nvPr>
            <p:ph type="dt" sz="half" idx="10"/>
          </p:nvPr>
        </p:nvSpPr>
        <p:spPr/>
        <p:txBody>
          <a:bodyPr/>
          <a:lstStyle/>
          <a:p>
            <a:fld id="{6A3FA49A-2F0D-4628-898B-5F910A7EE4FF}" type="datetime1">
              <a:rPr lang="en-US" smtClean="0"/>
              <a:pPr/>
              <a:t>4/21/2023</a:t>
            </a:fld>
            <a:endParaRPr lang="en-US"/>
          </a:p>
        </p:txBody>
      </p:sp>
      <p:sp>
        <p:nvSpPr>
          <p:cNvPr id="5" name="Slide Number Placeholder 4">
            <a:extLst>
              <a:ext uri="{FF2B5EF4-FFF2-40B4-BE49-F238E27FC236}">
                <a16:creationId xmlns:a16="http://schemas.microsoft.com/office/drawing/2014/main" id="{2AD2F39C-7AFE-4103-A5DA-10443FE951A1}"/>
              </a:ext>
            </a:extLst>
          </p:cNvPr>
          <p:cNvSpPr>
            <a:spLocks noGrp="1"/>
          </p:cNvSpPr>
          <p:nvPr>
            <p:ph type="sldNum" sz="quarter" idx="12"/>
          </p:nvPr>
        </p:nvSpPr>
        <p:spPr/>
        <p:txBody>
          <a:bodyPr/>
          <a:lstStyle/>
          <a:p>
            <a:fld id="{21782F98-F548-4E33-958E-D2A6C4BA8EFA}" type="slidenum">
              <a:rPr lang="en-US" smtClean="0"/>
              <a:pPr/>
              <a:t>25</a:t>
            </a:fld>
            <a:endParaRPr lang="en-US"/>
          </a:p>
        </p:txBody>
      </p:sp>
    </p:spTree>
    <p:extLst>
      <p:ext uri="{BB962C8B-B14F-4D97-AF65-F5344CB8AC3E}">
        <p14:creationId xmlns:p14="http://schemas.microsoft.com/office/powerpoint/2010/main" val="4027302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67BA26-96F9-45A6-B0E1-4974F2050155}"/>
              </a:ext>
            </a:extLst>
          </p:cNvPr>
          <p:cNvSpPr>
            <a:spLocks noGrp="1"/>
          </p:cNvSpPr>
          <p:nvPr>
            <p:ph type="title"/>
          </p:nvPr>
        </p:nvSpPr>
        <p:spPr/>
        <p:txBody>
          <a:bodyPr/>
          <a:lstStyle/>
          <a:p>
            <a:r>
              <a:rPr lang="en-AU"/>
              <a:t>Insertion sort – </a:t>
            </a:r>
            <a:r>
              <a:rPr lang="en-US"/>
              <a:t>Minh họa</a:t>
            </a:r>
          </a:p>
        </p:txBody>
      </p:sp>
      <p:sp>
        <p:nvSpPr>
          <p:cNvPr id="3" name="Footer Placeholder 2">
            <a:extLst>
              <a:ext uri="{FF2B5EF4-FFF2-40B4-BE49-F238E27FC236}">
                <a16:creationId xmlns:a16="http://schemas.microsoft.com/office/drawing/2014/main" id="{5B313B61-DD7C-40D0-B353-8CFAF3054B96}"/>
              </a:ext>
            </a:extLst>
          </p:cNvPr>
          <p:cNvSpPr>
            <a:spLocks noGrp="1"/>
          </p:cNvSpPr>
          <p:nvPr>
            <p:ph type="ftr" sz="quarter" idx="11"/>
          </p:nvPr>
        </p:nvSpPr>
        <p:spPr/>
        <p:txBody>
          <a:bodyPr/>
          <a:lstStyle/>
          <a:p>
            <a:r>
              <a:rPr lang="en-US"/>
              <a:t>Cấu Trúc Dữ Liệu &amp; Giải Thuật (Data Structures &amp; Algorithms) - Sắp xếp (Sort)</a:t>
            </a:r>
          </a:p>
        </p:txBody>
      </p:sp>
      <p:sp>
        <p:nvSpPr>
          <p:cNvPr id="4" name="Date Placeholder 3">
            <a:extLst>
              <a:ext uri="{FF2B5EF4-FFF2-40B4-BE49-F238E27FC236}">
                <a16:creationId xmlns:a16="http://schemas.microsoft.com/office/drawing/2014/main" id="{4A4BE741-0F1A-462E-97D7-1325B6B61532}"/>
              </a:ext>
            </a:extLst>
          </p:cNvPr>
          <p:cNvSpPr>
            <a:spLocks noGrp="1"/>
          </p:cNvSpPr>
          <p:nvPr>
            <p:ph type="dt" sz="half" idx="10"/>
          </p:nvPr>
        </p:nvSpPr>
        <p:spPr/>
        <p:txBody>
          <a:bodyPr/>
          <a:lstStyle/>
          <a:p>
            <a:fld id="{6A3FA49A-2F0D-4628-898B-5F910A7EE4FF}" type="datetime1">
              <a:rPr lang="en-US" smtClean="0"/>
              <a:pPr/>
              <a:t>4/21/2023</a:t>
            </a:fld>
            <a:endParaRPr lang="en-US"/>
          </a:p>
        </p:txBody>
      </p:sp>
      <p:sp>
        <p:nvSpPr>
          <p:cNvPr id="5" name="Slide Number Placeholder 4">
            <a:extLst>
              <a:ext uri="{FF2B5EF4-FFF2-40B4-BE49-F238E27FC236}">
                <a16:creationId xmlns:a16="http://schemas.microsoft.com/office/drawing/2014/main" id="{2AD2F39C-7AFE-4103-A5DA-10443FE951A1}"/>
              </a:ext>
            </a:extLst>
          </p:cNvPr>
          <p:cNvSpPr>
            <a:spLocks noGrp="1"/>
          </p:cNvSpPr>
          <p:nvPr>
            <p:ph type="sldNum" sz="quarter" idx="12"/>
          </p:nvPr>
        </p:nvSpPr>
        <p:spPr/>
        <p:txBody>
          <a:bodyPr/>
          <a:lstStyle/>
          <a:p>
            <a:fld id="{21782F98-F548-4E33-958E-D2A6C4BA8EFA}" type="slidenum">
              <a:rPr lang="en-US" smtClean="0"/>
              <a:pPr/>
              <a:t>26</a:t>
            </a:fld>
            <a:endParaRPr lang="en-US"/>
          </a:p>
        </p:txBody>
      </p:sp>
      <p:pic>
        <p:nvPicPr>
          <p:cNvPr id="8" name="Picture 7">
            <a:extLst>
              <a:ext uri="{FF2B5EF4-FFF2-40B4-BE49-F238E27FC236}">
                <a16:creationId xmlns:a16="http://schemas.microsoft.com/office/drawing/2014/main" id="{C2C4D322-0BE0-4408-ACE3-50A910B6BE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0201" y="1985962"/>
            <a:ext cx="6900199" cy="3924300"/>
          </a:xfrm>
          <a:prstGeom prst="rect">
            <a:avLst/>
          </a:prstGeom>
        </p:spPr>
      </p:pic>
    </p:spTree>
    <p:extLst>
      <p:ext uri="{BB962C8B-B14F-4D97-AF65-F5344CB8AC3E}">
        <p14:creationId xmlns:p14="http://schemas.microsoft.com/office/powerpoint/2010/main" val="18005018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67BA26-96F9-45A6-B0E1-4974F2050155}"/>
              </a:ext>
            </a:extLst>
          </p:cNvPr>
          <p:cNvSpPr>
            <a:spLocks noGrp="1"/>
          </p:cNvSpPr>
          <p:nvPr>
            <p:ph type="title"/>
          </p:nvPr>
        </p:nvSpPr>
        <p:spPr/>
        <p:txBody>
          <a:bodyPr/>
          <a:lstStyle/>
          <a:p>
            <a:r>
              <a:rPr lang="en-AU"/>
              <a:t>Insertion sort – </a:t>
            </a:r>
            <a:r>
              <a:rPr lang="en-US"/>
              <a:t>Giải thuật</a:t>
            </a:r>
          </a:p>
        </p:txBody>
      </p:sp>
      <p:sp>
        <p:nvSpPr>
          <p:cNvPr id="6" name="Content Placeholder 5">
            <a:extLst>
              <a:ext uri="{FF2B5EF4-FFF2-40B4-BE49-F238E27FC236}">
                <a16:creationId xmlns:a16="http://schemas.microsoft.com/office/drawing/2014/main" id="{BCFBCD6C-3152-4DDE-BB49-44B2B99C96F9}"/>
              </a:ext>
            </a:extLst>
          </p:cNvPr>
          <p:cNvSpPr>
            <a:spLocks noGrp="1"/>
          </p:cNvSpPr>
          <p:nvPr>
            <p:ph idx="1"/>
          </p:nvPr>
        </p:nvSpPr>
        <p:spPr/>
        <p:txBody>
          <a:bodyPr>
            <a:normAutofit fontScale="85000" lnSpcReduction="10000"/>
          </a:bodyPr>
          <a:lstStyle/>
          <a:p>
            <a:r>
              <a:rPr lang="en-AU" altLang="en-US"/>
              <a:t>B1: </a:t>
            </a:r>
            <a:r>
              <a:rPr lang="vi-VN" altLang="en-US"/>
              <a:t>i=</a:t>
            </a:r>
            <a:r>
              <a:rPr lang="en-US" altLang="en-US"/>
              <a:t>1</a:t>
            </a:r>
            <a:r>
              <a:rPr lang="vi-VN" altLang="en-US"/>
              <a:t> //giả sử đoạn a[1] đã được sắp xếp</a:t>
            </a:r>
            <a:endParaRPr lang="en-US" altLang="en-US"/>
          </a:p>
          <a:p>
            <a:r>
              <a:rPr lang="en-US" altLang="en-US"/>
              <a:t>B2:</a:t>
            </a:r>
          </a:p>
          <a:p>
            <a:pPr lvl="1"/>
            <a:r>
              <a:rPr lang="vi-VN" altLang="en-US"/>
              <a:t>x=a[i]</a:t>
            </a:r>
            <a:endParaRPr lang="en-US" altLang="en-US"/>
          </a:p>
          <a:p>
            <a:pPr lvl="1"/>
            <a:r>
              <a:rPr lang="vi-VN" altLang="en-US"/>
              <a:t>Tìm vị trí pos thích hợp trong đoạn a[1] đến a[i-1] để chèn a[i] vào</a:t>
            </a:r>
            <a:r>
              <a:rPr lang="en-US" altLang="en-US"/>
              <a:t> </a:t>
            </a:r>
            <a:r>
              <a:rPr lang="en-US" altLang="en-US">
                <a:sym typeface="Wingdings" panose="05000000000000000000" pitchFamily="2" charset="2"/>
              </a:rPr>
              <a:t> Linear Search</a:t>
            </a:r>
            <a:endParaRPr lang="en-US" altLang="en-US"/>
          </a:p>
          <a:p>
            <a:r>
              <a:rPr lang="en-US" altLang="en-US"/>
              <a:t>B3: D</a:t>
            </a:r>
            <a:r>
              <a:rPr lang="vi-VN" altLang="en-US"/>
              <a:t>ời chỗ các phần tử từ a[pos] đến a[i-1] sang phải một vị trí để dành chỗ cho a[i]</a:t>
            </a:r>
            <a:endParaRPr lang="en-US" altLang="en-US"/>
          </a:p>
          <a:p>
            <a:r>
              <a:rPr lang="en-US" altLang="en-US"/>
              <a:t>B4: </a:t>
            </a:r>
            <a:r>
              <a:rPr lang="pt-BR" altLang="en-US"/>
              <a:t>a[pos] = x; //đoạn a[1]..a[i] đã được sắp xếp</a:t>
            </a:r>
          </a:p>
          <a:p>
            <a:r>
              <a:rPr lang="pt-BR" altLang="en-US"/>
              <a:t>B5: i = i+1;</a:t>
            </a:r>
          </a:p>
          <a:p>
            <a:pPr lvl="1"/>
            <a:r>
              <a:rPr lang="pt-BR" altLang="en-US"/>
              <a:t>Nếu (i ≤ n), thì lặp lại B2</a:t>
            </a:r>
          </a:p>
          <a:p>
            <a:pPr lvl="1"/>
            <a:r>
              <a:rPr lang="vi-VN" altLang="en-US"/>
              <a:t>Ngược lại, thì dừng</a:t>
            </a:r>
            <a:endParaRPr lang="en-AU" altLang="en-US"/>
          </a:p>
        </p:txBody>
      </p:sp>
      <p:sp>
        <p:nvSpPr>
          <p:cNvPr id="3" name="Footer Placeholder 2">
            <a:extLst>
              <a:ext uri="{FF2B5EF4-FFF2-40B4-BE49-F238E27FC236}">
                <a16:creationId xmlns:a16="http://schemas.microsoft.com/office/drawing/2014/main" id="{5B313B61-DD7C-40D0-B353-8CFAF3054B96}"/>
              </a:ext>
            </a:extLst>
          </p:cNvPr>
          <p:cNvSpPr>
            <a:spLocks noGrp="1"/>
          </p:cNvSpPr>
          <p:nvPr>
            <p:ph type="ftr" sz="quarter" idx="11"/>
          </p:nvPr>
        </p:nvSpPr>
        <p:spPr/>
        <p:txBody>
          <a:bodyPr/>
          <a:lstStyle/>
          <a:p>
            <a:r>
              <a:rPr lang="en-US"/>
              <a:t>Cấu Trúc Dữ Liệu &amp; Giải Thuật (Data Structures &amp; Algorithms) - Sắp xếp (Sort)</a:t>
            </a:r>
          </a:p>
        </p:txBody>
      </p:sp>
      <p:sp>
        <p:nvSpPr>
          <p:cNvPr id="4" name="Date Placeholder 3">
            <a:extLst>
              <a:ext uri="{FF2B5EF4-FFF2-40B4-BE49-F238E27FC236}">
                <a16:creationId xmlns:a16="http://schemas.microsoft.com/office/drawing/2014/main" id="{4A4BE741-0F1A-462E-97D7-1325B6B61532}"/>
              </a:ext>
            </a:extLst>
          </p:cNvPr>
          <p:cNvSpPr>
            <a:spLocks noGrp="1"/>
          </p:cNvSpPr>
          <p:nvPr>
            <p:ph type="dt" sz="half" idx="10"/>
          </p:nvPr>
        </p:nvSpPr>
        <p:spPr/>
        <p:txBody>
          <a:bodyPr/>
          <a:lstStyle/>
          <a:p>
            <a:fld id="{6A3FA49A-2F0D-4628-898B-5F910A7EE4FF}" type="datetime1">
              <a:rPr lang="en-US" smtClean="0"/>
              <a:pPr/>
              <a:t>4/21/2023</a:t>
            </a:fld>
            <a:endParaRPr lang="en-US"/>
          </a:p>
        </p:txBody>
      </p:sp>
      <p:sp>
        <p:nvSpPr>
          <p:cNvPr id="5" name="Slide Number Placeholder 4">
            <a:extLst>
              <a:ext uri="{FF2B5EF4-FFF2-40B4-BE49-F238E27FC236}">
                <a16:creationId xmlns:a16="http://schemas.microsoft.com/office/drawing/2014/main" id="{2AD2F39C-7AFE-4103-A5DA-10443FE951A1}"/>
              </a:ext>
            </a:extLst>
          </p:cNvPr>
          <p:cNvSpPr>
            <a:spLocks noGrp="1"/>
          </p:cNvSpPr>
          <p:nvPr>
            <p:ph type="sldNum" sz="quarter" idx="12"/>
          </p:nvPr>
        </p:nvSpPr>
        <p:spPr/>
        <p:txBody>
          <a:bodyPr/>
          <a:lstStyle/>
          <a:p>
            <a:fld id="{21782F98-F548-4E33-958E-D2A6C4BA8EFA}" type="slidenum">
              <a:rPr lang="en-US" smtClean="0"/>
              <a:pPr/>
              <a:t>27</a:t>
            </a:fld>
            <a:endParaRPr lang="en-US"/>
          </a:p>
        </p:txBody>
      </p:sp>
    </p:spTree>
    <p:extLst>
      <p:ext uri="{BB962C8B-B14F-4D97-AF65-F5344CB8AC3E}">
        <p14:creationId xmlns:p14="http://schemas.microsoft.com/office/powerpoint/2010/main" val="33351903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67BA26-96F9-45A6-B0E1-4974F2050155}"/>
              </a:ext>
            </a:extLst>
          </p:cNvPr>
          <p:cNvSpPr>
            <a:spLocks noGrp="1"/>
          </p:cNvSpPr>
          <p:nvPr>
            <p:ph type="title"/>
          </p:nvPr>
        </p:nvSpPr>
        <p:spPr/>
        <p:txBody>
          <a:bodyPr/>
          <a:lstStyle/>
          <a:p>
            <a:r>
              <a:rPr lang="en-AU"/>
              <a:t>Insertion sort – </a:t>
            </a:r>
            <a:r>
              <a:rPr lang="en-US"/>
              <a:t>Cài đặt</a:t>
            </a:r>
          </a:p>
        </p:txBody>
      </p:sp>
      <p:sp>
        <p:nvSpPr>
          <p:cNvPr id="3" name="Footer Placeholder 2">
            <a:extLst>
              <a:ext uri="{FF2B5EF4-FFF2-40B4-BE49-F238E27FC236}">
                <a16:creationId xmlns:a16="http://schemas.microsoft.com/office/drawing/2014/main" id="{5B313B61-DD7C-40D0-B353-8CFAF3054B96}"/>
              </a:ext>
            </a:extLst>
          </p:cNvPr>
          <p:cNvSpPr>
            <a:spLocks noGrp="1"/>
          </p:cNvSpPr>
          <p:nvPr>
            <p:ph type="ftr" sz="quarter" idx="11"/>
          </p:nvPr>
        </p:nvSpPr>
        <p:spPr/>
        <p:txBody>
          <a:bodyPr/>
          <a:lstStyle/>
          <a:p>
            <a:r>
              <a:rPr lang="en-US"/>
              <a:t>Cấu Trúc Dữ Liệu &amp; Giải Thuật (Data Structures &amp; Algorithms) - Sắp xếp (Sort)</a:t>
            </a:r>
          </a:p>
        </p:txBody>
      </p:sp>
      <p:sp>
        <p:nvSpPr>
          <p:cNvPr id="4" name="Date Placeholder 3">
            <a:extLst>
              <a:ext uri="{FF2B5EF4-FFF2-40B4-BE49-F238E27FC236}">
                <a16:creationId xmlns:a16="http://schemas.microsoft.com/office/drawing/2014/main" id="{4A4BE741-0F1A-462E-97D7-1325B6B61532}"/>
              </a:ext>
            </a:extLst>
          </p:cNvPr>
          <p:cNvSpPr>
            <a:spLocks noGrp="1"/>
          </p:cNvSpPr>
          <p:nvPr>
            <p:ph type="dt" sz="half" idx="10"/>
          </p:nvPr>
        </p:nvSpPr>
        <p:spPr/>
        <p:txBody>
          <a:bodyPr/>
          <a:lstStyle/>
          <a:p>
            <a:fld id="{6A3FA49A-2F0D-4628-898B-5F910A7EE4FF}" type="datetime1">
              <a:rPr lang="en-US" smtClean="0"/>
              <a:pPr/>
              <a:t>4/21/2023</a:t>
            </a:fld>
            <a:endParaRPr lang="en-US"/>
          </a:p>
        </p:txBody>
      </p:sp>
      <p:sp>
        <p:nvSpPr>
          <p:cNvPr id="5" name="Slide Number Placeholder 4">
            <a:extLst>
              <a:ext uri="{FF2B5EF4-FFF2-40B4-BE49-F238E27FC236}">
                <a16:creationId xmlns:a16="http://schemas.microsoft.com/office/drawing/2014/main" id="{2AD2F39C-7AFE-4103-A5DA-10443FE951A1}"/>
              </a:ext>
            </a:extLst>
          </p:cNvPr>
          <p:cNvSpPr>
            <a:spLocks noGrp="1"/>
          </p:cNvSpPr>
          <p:nvPr>
            <p:ph type="sldNum" sz="quarter" idx="12"/>
          </p:nvPr>
        </p:nvSpPr>
        <p:spPr/>
        <p:txBody>
          <a:bodyPr/>
          <a:lstStyle/>
          <a:p>
            <a:fld id="{21782F98-F548-4E33-958E-D2A6C4BA8EFA}" type="slidenum">
              <a:rPr lang="en-US" smtClean="0"/>
              <a:pPr/>
              <a:t>28</a:t>
            </a:fld>
            <a:endParaRPr lang="en-US"/>
          </a:p>
        </p:txBody>
      </p:sp>
      <p:sp>
        <p:nvSpPr>
          <p:cNvPr id="7" name="Rectangle 6">
            <a:extLst>
              <a:ext uri="{FF2B5EF4-FFF2-40B4-BE49-F238E27FC236}">
                <a16:creationId xmlns:a16="http://schemas.microsoft.com/office/drawing/2014/main" id="{2FBA3176-C027-438E-B2C8-E41227973723}"/>
              </a:ext>
            </a:extLst>
          </p:cNvPr>
          <p:cNvSpPr/>
          <p:nvPr/>
        </p:nvSpPr>
        <p:spPr>
          <a:xfrm>
            <a:off x="1219201" y="1747510"/>
            <a:ext cx="10680242" cy="4708981"/>
          </a:xfrm>
          <a:prstGeom prst="rect">
            <a:avLst/>
          </a:prstGeom>
        </p:spPr>
        <p:txBody>
          <a:bodyPr wrap="square">
            <a:spAutoFit/>
          </a:bodyPr>
          <a:lstStyle/>
          <a:p>
            <a:r>
              <a:rPr lang="en-US" sz="2000">
                <a:solidFill>
                  <a:srgbClr val="C00000"/>
                </a:solidFill>
                <a:latin typeface="Consolas" panose="020B0609020204030204" pitchFamily="49" charset="0"/>
              </a:rPr>
              <a:t>void insertionSort(int a[], int n)</a:t>
            </a:r>
          </a:p>
          <a:p>
            <a:r>
              <a:rPr lang="en-US" sz="2000">
                <a:solidFill>
                  <a:srgbClr val="C00000"/>
                </a:solidFill>
                <a:latin typeface="Consolas" panose="020B0609020204030204" pitchFamily="49" charset="0"/>
              </a:rPr>
              <a:t>{</a:t>
            </a:r>
          </a:p>
          <a:p>
            <a:r>
              <a:rPr lang="en-US" sz="2000">
                <a:solidFill>
                  <a:srgbClr val="C00000"/>
                </a:solidFill>
                <a:latin typeface="Consolas" panose="020B0609020204030204" pitchFamily="49" charset="0"/>
              </a:rPr>
              <a:t>    for (int i = 1; i &lt; n; i++)</a:t>
            </a:r>
          </a:p>
          <a:p>
            <a:r>
              <a:rPr lang="en-US" sz="2000">
                <a:solidFill>
                  <a:srgbClr val="C00000"/>
                </a:solidFill>
                <a:latin typeface="Consolas" panose="020B0609020204030204" pitchFamily="49" charset="0"/>
              </a:rPr>
              <a:t>    {</a:t>
            </a:r>
          </a:p>
          <a:p>
            <a:r>
              <a:rPr lang="en-US" sz="2000">
                <a:solidFill>
                  <a:srgbClr val="C00000"/>
                </a:solidFill>
                <a:latin typeface="Consolas" panose="020B0609020204030204" pitchFamily="49" charset="0"/>
              </a:rPr>
              <a:t>        int x = a[i];</a:t>
            </a:r>
          </a:p>
          <a:p>
            <a:r>
              <a:rPr lang="en-US" sz="2000">
                <a:solidFill>
                  <a:srgbClr val="C00000"/>
                </a:solidFill>
                <a:latin typeface="Consolas" panose="020B0609020204030204" pitchFamily="49" charset="0"/>
              </a:rPr>
              <a:t>        int pos = i;</a:t>
            </a:r>
          </a:p>
          <a:p>
            <a:r>
              <a:rPr lang="en-US" sz="2000">
                <a:solidFill>
                  <a:srgbClr val="00B050"/>
                </a:solidFill>
                <a:latin typeface="Consolas" panose="020B0609020204030204" pitchFamily="49" charset="0"/>
              </a:rPr>
              <a:t>        //chèn x vào vị trí thích hợp trong dãy a[0] </a:t>
            </a:r>
            <a:r>
              <a:rPr lang="en-US" sz="2000">
                <a:solidFill>
                  <a:srgbClr val="00B050"/>
                </a:solidFill>
                <a:latin typeface="Consolas" panose="020B0609020204030204" pitchFamily="49" charset="0"/>
                <a:sym typeface="Wingdings" panose="05000000000000000000" pitchFamily="2" charset="2"/>
              </a:rPr>
              <a:t> a[i-1]</a:t>
            </a:r>
            <a:endParaRPr lang="en-US" sz="2000">
              <a:solidFill>
                <a:srgbClr val="C00000"/>
              </a:solidFill>
              <a:latin typeface="Consolas" panose="020B0609020204030204" pitchFamily="49" charset="0"/>
            </a:endParaRPr>
          </a:p>
          <a:p>
            <a:r>
              <a:rPr lang="en-US" sz="2000">
                <a:solidFill>
                  <a:srgbClr val="C00000"/>
                </a:solidFill>
                <a:latin typeface="Consolas" panose="020B0609020204030204" pitchFamily="49" charset="0"/>
              </a:rPr>
              <a:t>        while (pos &gt; 0 &amp;&amp; x &lt; a[pos - 1])</a:t>
            </a:r>
            <a:endParaRPr lang="en-US" sz="2000">
              <a:solidFill>
                <a:srgbClr val="00B050"/>
              </a:solidFill>
              <a:latin typeface="Consolas" panose="020B0609020204030204" pitchFamily="49" charset="0"/>
            </a:endParaRPr>
          </a:p>
          <a:p>
            <a:r>
              <a:rPr lang="en-US" sz="2000">
                <a:solidFill>
                  <a:srgbClr val="C00000"/>
                </a:solidFill>
                <a:latin typeface="Consolas" panose="020B0609020204030204" pitchFamily="49" charset="0"/>
              </a:rPr>
              <a:t>        {</a:t>
            </a:r>
          </a:p>
          <a:p>
            <a:r>
              <a:rPr lang="en-US" sz="2000">
                <a:solidFill>
                  <a:srgbClr val="C00000"/>
                </a:solidFill>
                <a:latin typeface="Consolas" panose="020B0609020204030204" pitchFamily="49" charset="0"/>
              </a:rPr>
              <a:t>            a[pos] = a[pos - 1]; </a:t>
            </a:r>
            <a:r>
              <a:rPr lang="en-US" sz="2000">
                <a:solidFill>
                  <a:srgbClr val="00B050"/>
                </a:solidFill>
                <a:latin typeface="Consolas" panose="020B0609020204030204" pitchFamily="49" charset="0"/>
              </a:rPr>
              <a:t>//dời chỗ</a:t>
            </a:r>
          </a:p>
          <a:p>
            <a:r>
              <a:rPr lang="en-US" sz="2000">
                <a:solidFill>
                  <a:srgbClr val="C00000"/>
                </a:solidFill>
                <a:latin typeface="Consolas" panose="020B0609020204030204" pitchFamily="49" charset="0"/>
              </a:rPr>
              <a:t>            pos--;</a:t>
            </a:r>
          </a:p>
          <a:p>
            <a:r>
              <a:rPr lang="en-US" sz="2000">
                <a:solidFill>
                  <a:srgbClr val="C00000"/>
                </a:solidFill>
                <a:latin typeface="Consolas" panose="020B0609020204030204" pitchFamily="49" charset="0"/>
              </a:rPr>
              <a:t>        }</a:t>
            </a:r>
          </a:p>
          <a:p>
            <a:r>
              <a:rPr lang="en-US" sz="2000">
                <a:solidFill>
                  <a:srgbClr val="C00000"/>
                </a:solidFill>
                <a:latin typeface="Consolas" panose="020B0609020204030204" pitchFamily="49" charset="0"/>
              </a:rPr>
              <a:t>        a[pos] = x; </a:t>
            </a:r>
            <a:r>
              <a:rPr lang="en-US" sz="2000">
                <a:solidFill>
                  <a:srgbClr val="00B050"/>
                </a:solidFill>
                <a:latin typeface="Consolas" panose="020B0609020204030204" pitchFamily="49" charset="0"/>
              </a:rPr>
              <a:t>//chèn x</a:t>
            </a:r>
          </a:p>
          <a:p>
            <a:r>
              <a:rPr lang="en-US" sz="2000">
                <a:solidFill>
                  <a:srgbClr val="C00000"/>
                </a:solidFill>
                <a:latin typeface="Consolas" panose="020B0609020204030204" pitchFamily="49" charset="0"/>
              </a:rPr>
              <a:t>    }</a:t>
            </a:r>
          </a:p>
          <a:p>
            <a:r>
              <a:rPr lang="en-US" sz="2000">
                <a:solidFill>
                  <a:srgbClr val="C00000"/>
                </a:solidFill>
                <a:latin typeface="Consolas" panose="020B0609020204030204" pitchFamily="49" charset="0"/>
              </a:rPr>
              <a:t>}</a:t>
            </a:r>
            <a:endParaRPr lang="en-US" sz="2000" b="0">
              <a:solidFill>
                <a:srgbClr val="C00000"/>
              </a:solidFill>
              <a:effectLst/>
              <a:latin typeface="Consolas" panose="020B0609020204030204" pitchFamily="49" charset="0"/>
            </a:endParaRPr>
          </a:p>
        </p:txBody>
      </p:sp>
      <p:sp>
        <p:nvSpPr>
          <p:cNvPr id="10" name="Explosion: 8 Points 9">
            <a:extLst>
              <a:ext uri="{FF2B5EF4-FFF2-40B4-BE49-F238E27FC236}">
                <a16:creationId xmlns:a16="http://schemas.microsoft.com/office/drawing/2014/main" id="{A6F21156-1F9E-47E8-B602-D2C600A13E2B}"/>
              </a:ext>
            </a:extLst>
          </p:cNvPr>
          <p:cNvSpPr/>
          <p:nvPr/>
        </p:nvSpPr>
        <p:spPr>
          <a:xfrm>
            <a:off x="9960966" y="800100"/>
            <a:ext cx="2011423" cy="1551007"/>
          </a:xfrm>
          <a:prstGeom prst="irregularSeal1">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a:t>O(n</a:t>
            </a:r>
            <a:r>
              <a:rPr lang="en-US" baseline="30000"/>
              <a:t>2</a:t>
            </a:r>
            <a:r>
              <a:rPr lang="en-US"/>
              <a:t>)</a:t>
            </a:r>
          </a:p>
        </p:txBody>
      </p:sp>
    </p:spTree>
    <p:extLst>
      <p:ext uri="{BB962C8B-B14F-4D97-AF65-F5344CB8AC3E}">
        <p14:creationId xmlns:p14="http://schemas.microsoft.com/office/powerpoint/2010/main" val="289303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3F9162-0D12-4AFF-936D-362BA5657FA7}"/>
              </a:ext>
            </a:extLst>
          </p:cNvPr>
          <p:cNvSpPr>
            <a:spLocks noGrp="1"/>
          </p:cNvSpPr>
          <p:nvPr>
            <p:ph type="title"/>
          </p:nvPr>
        </p:nvSpPr>
        <p:spPr/>
        <p:txBody>
          <a:bodyPr/>
          <a:lstStyle/>
          <a:p>
            <a:r>
              <a:rPr lang="en-AU"/>
              <a:t>Binary insertion sort – Ý t</a:t>
            </a:r>
            <a:r>
              <a:rPr lang="vi-VN"/>
              <a:t>ư</a:t>
            </a:r>
            <a:r>
              <a:rPr lang="en-US"/>
              <a:t>ởng</a:t>
            </a:r>
          </a:p>
        </p:txBody>
      </p:sp>
      <p:sp>
        <p:nvSpPr>
          <p:cNvPr id="6" name="Content Placeholder 5">
            <a:extLst>
              <a:ext uri="{FF2B5EF4-FFF2-40B4-BE49-F238E27FC236}">
                <a16:creationId xmlns:a16="http://schemas.microsoft.com/office/drawing/2014/main" id="{37FEF970-A35B-498F-A88A-E04847C55361}"/>
              </a:ext>
            </a:extLst>
          </p:cNvPr>
          <p:cNvSpPr>
            <a:spLocks noGrp="1"/>
          </p:cNvSpPr>
          <p:nvPr>
            <p:ph idx="1"/>
          </p:nvPr>
        </p:nvSpPr>
        <p:spPr/>
        <p:txBody>
          <a:bodyPr/>
          <a:lstStyle/>
          <a:p>
            <a:pPr>
              <a:buClr>
                <a:srgbClr val="002776"/>
              </a:buClr>
            </a:pPr>
            <a:r>
              <a:rPr lang="vi-VN" altLang="en-US">
                <a:solidFill>
                  <a:srgbClr val="001A4F"/>
                </a:solidFill>
              </a:rPr>
              <a:t>Về ý tưởng giải thuật, </a:t>
            </a:r>
            <a:r>
              <a:rPr lang="en-US" altLang="en-US">
                <a:solidFill>
                  <a:srgbClr val="001A4F"/>
                </a:solidFill>
              </a:rPr>
              <a:t>Binary Insertion Sort</a:t>
            </a:r>
            <a:r>
              <a:rPr lang="vi-VN" altLang="en-US">
                <a:solidFill>
                  <a:srgbClr val="001A4F"/>
                </a:solidFill>
              </a:rPr>
              <a:t> cũng giống như </a:t>
            </a:r>
            <a:r>
              <a:rPr lang="en-US" altLang="en-US">
                <a:solidFill>
                  <a:srgbClr val="001A4F"/>
                </a:solidFill>
              </a:rPr>
              <a:t>Insertion Sort.</a:t>
            </a:r>
          </a:p>
          <a:p>
            <a:pPr>
              <a:buClr>
                <a:srgbClr val="002776"/>
              </a:buClr>
            </a:pPr>
            <a:r>
              <a:rPr lang="vi-VN" altLang="en-US">
                <a:solidFill>
                  <a:srgbClr val="001A4F"/>
                </a:solidFill>
              </a:rPr>
              <a:t>Tuy nhiên, khi thực hiện tìm kiếm vị trí pos cho phần tử a</a:t>
            </a:r>
            <a:r>
              <a:rPr lang="vi-VN" altLang="en-US" baseline="-25000">
                <a:solidFill>
                  <a:srgbClr val="001A4F"/>
                </a:solidFill>
              </a:rPr>
              <a:t>i</a:t>
            </a:r>
            <a:r>
              <a:rPr lang="vi-VN" altLang="en-US">
                <a:solidFill>
                  <a:srgbClr val="001A4F"/>
                </a:solidFill>
              </a:rPr>
              <a:t> để chèn vào đoạn</a:t>
            </a:r>
            <a:r>
              <a:rPr lang="en-US" altLang="en-US">
                <a:solidFill>
                  <a:srgbClr val="001A4F"/>
                </a:solidFill>
              </a:rPr>
              <a:t> </a:t>
            </a:r>
            <a:r>
              <a:rPr lang="vi-VN" altLang="en-US">
                <a:solidFill>
                  <a:srgbClr val="001A4F"/>
                </a:solidFill>
              </a:rPr>
              <a:t>{a</a:t>
            </a:r>
            <a:r>
              <a:rPr lang="vi-VN" altLang="en-US" baseline="-25000">
                <a:solidFill>
                  <a:srgbClr val="001A4F"/>
                </a:solidFill>
              </a:rPr>
              <a:t>1</a:t>
            </a:r>
            <a:r>
              <a:rPr lang="vi-VN" altLang="en-US">
                <a:solidFill>
                  <a:srgbClr val="001A4F"/>
                </a:solidFill>
              </a:rPr>
              <a:t>, a</a:t>
            </a:r>
            <a:r>
              <a:rPr lang="vi-VN" altLang="en-US" baseline="-25000">
                <a:solidFill>
                  <a:srgbClr val="001A4F"/>
                </a:solidFill>
              </a:rPr>
              <a:t>2</a:t>
            </a:r>
            <a:r>
              <a:rPr lang="vi-VN" altLang="en-US">
                <a:solidFill>
                  <a:srgbClr val="001A4F"/>
                </a:solidFill>
              </a:rPr>
              <a:t>, ..., a</a:t>
            </a:r>
            <a:r>
              <a:rPr lang="vi-VN" altLang="en-US" baseline="-25000">
                <a:solidFill>
                  <a:srgbClr val="001A4F"/>
                </a:solidFill>
              </a:rPr>
              <a:t>i-1</a:t>
            </a:r>
            <a:r>
              <a:rPr lang="vi-VN" altLang="en-US">
                <a:solidFill>
                  <a:srgbClr val="001A4F"/>
                </a:solidFill>
              </a:rPr>
              <a:t>}</a:t>
            </a:r>
            <a:r>
              <a:rPr lang="en-US" altLang="en-US">
                <a:solidFill>
                  <a:srgbClr val="001A4F"/>
                </a:solidFill>
              </a:rPr>
              <a:t>,</a:t>
            </a:r>
            <a:r>
              <a:rPr lang="vi-VN" altLang="en-US">
                <a:solidFill>
                  <a:srgbClr val="001A4F"/>
                </a:solidFill>
              </a:rPr>
              <a:t> dùng phương pháp </a:t>
            </a:r>
            <a:r>
              <a:rPr lang="en-US" altLang="en-US">
                <a:solidFill>
                  <a:srgbClr val="001A4F"/>
                </a:solidFill>
              </a:rPr>
              <a:t>Binary Search</a:t>
            </a:r>
            <a:r>
              <a:rPr lang="vi-VN" altLang="en-US">
                <a:solidFill>
                  <a:srgbClr val="001A4F"/>
                </a:solidFill>
              </a:rPr>
              <a:t> thay cho phương pháp </a:t>
            </a:r>
            <a:r>
              <a:rPr lang="en-US" altLang="en-US">
                <a:solidFill>
                  <a:srgbClr val="001A4F"/>
                </a:solidFill>
              </a:rPr>
              <a:t>Linear Search</a:t>
            </a:r>
            <a:r>
              <a:rPr lang="vi-VN" altLang="en-US">
                <a:solidFill>
                  <a:srgbClr val="001A4F"/>
                </a:solidFill>
              </a:rPr>
              <a:t>.</a:t>
            </a:r>
            <a:endParaRPr lang="en-AU" altLang="en-US">
              <a:solidFill>
                <a:srgbClr val="001A4F"/>
              </a:solidFill>
            </a:endParaRPr>
          </a:p>
        </p:txBody>
      </p:sp>
      <p:sp>
        <p:nvSpPr>
          <p:cNvPr id="3" name="Footer Placeholder 2">
            <a:extLst>
              <a:ext uri="{FF2B5EF4-FFF2-40B4-BE49-F238E27FC236}">
                <a16:creationId xmlns:a16="http://schemas.microsoft.com/office/drawing/2014/main" id="{1C421401-4287-43FB-BB18-008BA39B2445}"/>
              </a:ext>
            </a:extLst>
          </p:cNvPr>
          <p:cNvSpPr>
            <a:spLocks noGrp="1"/>
          </p:cNvSpPr>
          <p:nvPr>
            <p:ph type="ftr" sz="quarter" idx="11"/>
          </p:nvPr>
        </p:nvSpPr>
        <p:spPr/>
        <p:txBody>
          <a:bodyPr/>
          <a:lstStyle/>
          <a:p>
            <a:r>
              <a:rPr lang="en-US"/>
              <a:t>Cấu Trúc Dữ Liệu &amp; Giải Thuật (Data Structures &amp; Algorithms) - Sắp xếp (Sort)</a:t>
            </a:r>
          </a:p>
        </p:txBody>
      </p:sp>
      <p:sp>
        <p:nvSpPr>
          <p:cNvPr id="4" name="Date Placeholder 3">
            <a:extLst>
              <a:ext uri="{FF2B5EF4-FFF2-40B4-BE49-F238E27FC236}">
                <a16:creationId xmlns:a16="http://schemas.microsoft.com/office/drawing/2014/main" id="{E3C76A9A-0E93-49F0-BF28-40BC4BD78EE3}"/>
              </a:ext>
            </a:extLst>
          </p:cNvPr>
          <p:cNvSpPr>
            <a:spLocks noGrp="1"/>
          </p:cNvSpPr>
          <p:nvPr>
            <p:ph type="dt" sz="half" idx="10"/>
          </p:nvPr>
        </p:nvSpPr>
        <p:spPr/>
        <p:txBody>
          <a:bodyPr/>
          <a:lstStyle/>
          <a:p>
            <a:fld id="{6A3FA49A-2F0D-4628-898B-5F910A7EE4FF}" type="datetime1">
              <a:rPr lang="en-US" smtClean="0"/>
              <a:t>4/21/2023</a:t>
            </a:fld>
            <a:endParaRPr lang="en-US"/>
          </a:p>
        </p:txBody>
      </p:sp>
      <p:sp>
        <p:nvSpPr>
          <p:cNvPr id="5" name="Slide Number Placeholder 4">
            <a:extLst>
              <a:ext uri="{FF2B5EF4-FFF2-40B4-BE49-F238E27FC236}">
                <a16:creationId xmlns:a16="http://schemas.microsoft.com/office/drawing/2014/main" id="{FB9536C2-B09D-4BA4-B84B-334A1C3641A5}"/>
              </a:ext>
            </a:extLst>
          </p:cNvPr>
          <p:cNvSpPr>
            <a:spLocks noGrp="1"/>
          </p:cNvSpPr>
          <p:nvPr>
            <p:ph type="sldNum" sz="quarter" idx="12"/>
          </p:nvPr>
        </p:nvSpPr>
        <p:spPr/>
        <p:txBody>
          <a:bodyPr/>
          <a:lstStyle/>
          <a:p>
            <a:fld id="{21782F98-F548-4E33-958E-D2A6C4BA8EFA}" type="slidenum">
              <a:rPr lang="en-US" smtClean="0"/>
              <a:t>29</a:t>
            </a:fld>
            <a:endParaRPr lang="en-US"/>
          </a:p>
        </p:txBody>
      </p:sp>
    </p:spTree>
    <p:extLst>
      <p:ext uri="{BB962C8B-B14F-4D97-AF65-F5344CB8AC3E}">
        <p14:creationId xmlns:p14="http://schemas.microsoft.com/office/powerpoint/2010/main" val="41953367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35BE8-1116-4C7F-A895-24C146C8E39E}"/>
              </a:ext>
            </a:extLst>
          </p:cNvPr>
          <p:cNvSpPr>
            <a:spLocks noGrp="1"/>
          </p:cNvSpPr>
          <p:nvPr>
            <p:ph type="title"/>
          </p:nvPr>
        </p:nvSpPr>
        <p:spPr/>
        <p:txBody>
          <a:bodyPr/>
          <a:lstStyle/>
          <a:p>
            <a:r>
              <a:rPr lang="en-US"/>
              <a:t>Giới thiệu</a:t>
            </a:r>
          </a:p>
        </p:txBody>
      </p:sp>
      <p:sp>
        <p:nvSpPr>
          <p:cNvPr id="3" name="Content Placeholder 2">
            <a:extLst>
              <a:ext uri="{FF2B5EF4-FFF2-40B4-BE49-F238E27FC236}">
                <a16:creationId xmlns:a16="http://schemas.microsoft.com/office/drawing/2014/main" id="{37E1C6DA-5237-4420-9544-D55715724A48}"/>
              </a:ext>
            </a:extLst>
          </p:cNvPr>
          <p:cNvSpPr>
            <a:spLocks noGrp="1"/>
          </p:cNvSpPr>
          <p:nvPr>
            <p:ph idx="1"/>
          </p:nvPr>
        </p:nvSpPr>
        <p:spPr/>
        <p:txBody>
          <a:bodyPr>
            <a:normAutofit/>
          </a:bodyPr>
          <a:lstStyle/>
          <a:p>
            <a:pPr>
              <a:buClr>
                <a:srgbClr val="002776"/>
              </a:buClr>
            </a:pPr>
            <a:r>
              <a:rPr lang="vi-VN"/>
              <a:t>Sắp xếp là quá trình bố trí lại các phần tử trong một tập hợp theo một trình tự nào đó nhằm mục đích tìm kiếm các phần tử nhanh chóng hơn.</a:t>
            </a:r>
            <a:endParaRPr lang="en-US"/>
          </a:p>
          <a:p>
            <a:pPr>
              <a:buClr>
                <a:srgbClr val="002776"/>
              </a:buClr>
            </a:pPr>
            <a:r>
              <a:rPr lang="vi-VN" altLang="en-US">
                <a:solidFill>
                  <a:srgbClr val="001A4F"/>
                </a:solidFill>
              </a:rPr>
              <a:t>Sắp xếp nội: </a:t>
            </a:r>
            <a:r>
              <a:rPr lang="vi-VN" altLang="en-US" b="1">
                <a:solidFill>
                  <a:srgbClr val="001A4F"/>
                </a:solidFill>
              </a:rPr>
              <a:t>toàn bộ dữ liệu</a:t>
            </a:r>
            <a:r>
              <a:rPr lang="vi-VN" altLang="en-US">
                <a:solidFill>
                  <a:srgbClr val="001A4F"/>
                </a:solidFill>
              </a:rPr>
              <a:t> cần sắp xếp được đưa vào bộ nhớ chính</a:t>
            </a:r>
            <a:r>
              <a:rPr lang="en-US" altLang="en-US">
                <a:solidFill>
                  <a:srgbClr val="001A4F"/>
                </a:solidFill>
              </a:rPr>
              <a:t> (RAM) </a:t>
            </a:r>
            <a:r>
              <a:rPr lang="en-US" altLang="en-US">
                <a:solidFill>
                  <a:srgbClr val="001A4F"/>
                </a:solidFill>
                <a:sym typeface="Wingdings" panose="05000000000000000000" pitchFamily="2" charset="2"/>
              </a:rPr>
              <a:t></a:t>
            </a:r>
            <a:r>
              <a:rPr lang="en-US" altLang="en-US">
                <a:solidFill>
                  <a:srgbClr val="001A4F"/>
                </a:solidFill>
              </a:rPr>
              <a:t> d</a:t>
            </a:r>
            <a:r>
              <a:rPr lang="vi-VN" altLang="en-US">
                <a:solidFill>
                  <a:srgbClr val="001A4F"/>
                </a:solidFill>
              </a:rPr>
              <a:t>ữ liệu cần sắp xếp </a:t>
            </a:r>
            <a:r>
              <a:rPr lang="vi-VN" altLang="en-US" b="1">
                <a:solidFill>
                  <a:srgbClr val="001A4F"/>
                </a:solidFill>
              </a:rPr>
              <a:t>không nhiều</a:t>
            </a:r>
            <a:r>
              <a:rPr lang="vi-VN" altLang="en-US">
                <a:solidFill>
                  <a:srgbClr val="001A4F"/>
                </a:solidFill>
              </a:rPr>
              <a:t>, thời gian sắp xếp </a:t>
            </a:r>
            <a:r>
              <a:rPr lang="vi-VN" altLang="en-US" b="1">
                <a:solidFill>
                  <a:srgbClr val="001A4F"/>
                </a:solidFill>
              </a:rPr>
              <a:t>nhanh</a:t>
            </a:r>
            <a:r>
              <a:rPr lang="vi-VN" altLang="en-US">
                <a:solidFill>
                  <a:srgbClr val="001A4F"/>
                </a:solidFill>
              </a:rPr>
              <a:t>.</a:t>
            </a:r>
            <a:endParaRPr lang="en-US" altLang="en-US">
              <a:solidFill>
                <a:srgbClr val="001A4F"/>
              </a:solidFill>
            </a:endParaRPr>
          </a:p>
          <a:p>
            <a:pPr>
              <a:buClr>
                <a:srgbClr val="002776"/>
              </a:buClr>
            </a:pPr>
            <a:r>
              <a:rPr lang="vi-VN" altLang="en-US">
                <a:solidFill>
                  <a:srgbClr val="001A4F"/>
                </a:solidFill>
              </a:rPr>
              <a:t>Sắp xếp ngoại: </a:t>
            </a:r>
            <a:r>
              <a:rPr lang="vi-VN" altLang="en-US" b="1">
                <a:solidFill>
                  <a:srgbClr val="001A4F"/>
                </a:solidFill>
              </a:rPr>
              <a:t>một phần dữ liệu</a:t>
            </a:r>
            <a:r>
              <a:rPr lang="vi-VN" altLang="en-US">
                <a:solidFill>
                  <a:srgbClr val="001A4F"/>
                </a:solidFill>
              </a:rPr>
              <a:t> cần sắp xếp được đưa vào bộ nhớ chính</a:t>
            </a:r>
            <a:r>
              <a:rPr lang="en-US" altLang="en-US">
                <a:solidFill>
                  <a:srgbClr val="001A4F"/>
                </a:solidFill>
              </a:rPr>
              <a:t> (RAM)</a:t>
            </a:r>
            <a:r>
              <a:rPr lang="vi-VN" altLang="en-US">
                <a:solidFill>
                  <a:srgbClr val="001A4F"/>
                </a:solidFill>
              </a:rPr>
              <a:t>, phần dữ liệu còn lại được lưu trữ ở bộ nhớ ngoài (</a:t>
            </a:r>
            <a:r>
              <a:rPr lang="en-US" altLang="en-US">
                <a:solidFill>
                  <a:srgbClr val="001A4F"/>
                </a:solidFill>
              </a:rPr>
              <a:t>tập tin</a:t>
            </a:r>
            <a:r>
              <a:rPr lang="vi-VN" altLang="en-US">
                <a:solidFill>
                  <a:srgbClr val="001A4F"/>
                </a:solidFill>
              </a:rPr>
              <a:t>)</a:t>
            </a:r>
            <a:r>
              <a:rPr lang="en-US" altLang="en-US">
                <a:solidFill>
                  <a:srgbClr val="001A4F"/>
                </a:solidFill>
              </a:rPr>
              <a:t> </a:t>
            </a:r>
            <a:r>
              <a:rPr lang="en-US" altLang="en-US">
                <a:solidFill>
                  <a:srgbClr val="001A4F"/>
                </a:solidFill>
                <a:sym typeface="Wingdings" panose="05000000000000000000" pitchFamily="2" charset="2"/>
              </a:rPr>
              <a:t></a:t>
            </a:r>
            <a:r>
              <a:rPr lang="vi-VN" altLang="en-US">
                <a:solidFill>
                  <a:srgbClr val="001A4F"/>
                </a:solidFill>
              </a:rPr>
              <a:t> </a:t>
            </a:r>
            <a:r>
              <a:rPr lang="en-US" altLang="en-US">
                <a:solidFill>
                  <a:srgbClr val="001A4F"/>
                </a:solidFill>
              </a:rPr>
              <a:t>d</a:t>
            </a:r>
            <a:r>
              <a:rPr lang="vi-VN" altLang="en-US">
                <a:solidFill>
                  <a:srgbClr val="001A4F"/>
                </a:solidFill>
              </a:rPr>
              <a:t>ữ liệu cần sắp xếp </a:t>
            </a:r>
            <a:r>
              <a:rPr lang="vi-VN" altLang="en-US" b="1">
                <a:solidFill>
                  <a:srgbClr val="001A4F"/>
                </a:solidFill>
              </a:rPr>
              <a:t>lớn</a:t>
            </a:r>
            <a:r>
              <a:rPr lang="vi-VN" altLang="en-US">
                <a:solidFill>
                  <a:srgbClr val="001A4F"/>
                </a:solidFill>
              </a:rPr>
              <a:t>, thời gian sắp xếp </a:t>
            </a:r>
            <a:r>
              <a:rPr lang="vi-VN" altLang="en-US" b="1">
                <a:solidFill>
                  <a:srgbClr val="001A4F"/>
                </a:solidFill>
              </a:rPr>
              <a:t>chậm</a:t>
            </a:r>
            <a:r>
              <a:rPr lang="vi-VN" altLang="en-US">
                <a:solidFill>
                  <a:srgbClr val="001A4F"/>
                </a:solidFill>
              </a:rPr>
              <a:t>.</a:t>
            </a:r>
            <a:endParaRPr lang="en-AU" altLang="en-US">
              <a:solidFill>
                <a:srgbClr val="001A4F"/>
              </a:solidFill>
            </a:endParaRPr>
          </a:p>
        </p:txBody>
      </p:sp>
      <p:sp>
        <p:nvSpPr>
          <p:cNvPr id="4" name="Footer Placeholder 3">
            <a:extLst>
              <a:ext uri="{FF2B5EF4-FFF2-40B4-BE49-F238E27FC236}">
                <a16:creationId xmlns:a16="http://schemas.microsoft.com/office/drawing/2014/main" id="{326B45EA-2487-43B1-B6FA-D37BFC88369B}"/>
              </a:ext>
            </a:extLst>
          </p:cNvPr>
          <p:cNvSpPr>
            <a:spLocks noGrp="1"/>
          </p:cNvSpPr>
          <p:nvPr>
            <p:ph type="ftr" sz="quarter" idx="11"/>
          </p:nvPr>
        </p:nvSpPr>
        <p:spPr/>
        <p:txBody>
          <a:bodyPr/>
          <a:lstStyle/>
          <a:p>
            <a:r>
              <a:rPr lang="en-US"/>
              <a:t>Cấu Trúc Dữ Liệu &amp; Giải Thuật (Data Structures &amp; Algorithms) - Sắp xếp (Sort)</a:t>
            </a:r>
          </a:p>
        </p:txBody>
      </p:sp>
      <p:sp>
        <p:nvSpPr>
          <p:cNvPr id="5" name="Date Placeholder 4">
            <a:extLst>
              <a:ext uri="{FF2B5EF4-FFF2-40B4-BE49-F238E27FC236}">
                <a16:creationId xmlns:a16="http://schemas.microsoft.com/office/drawing/2014/main" id="{5FB31DCA-38AF-41AD-AC72-D32851B63BC5}"/>
              </a:ext>
            </a:extLst>
          </p:cNvPr>
          <p:cNvSpPr>
            <a:spLocks noGrp="1"/>
          </p:cNvSpPr>
          <p:nvPr>
            <p:ph type="dt" sz="half" idx="10"/>
          </p:nvPr>
        </p:nvSpPr>
        <p:spPr/>
        <p:txBody>
          <a:bodyPr/>
          <a:lstStyle/>
          <a:p>
            <a:fld id="{97F4EBBA-C59E-4FD8-9A8B-60A09F47D5C4}" type="datetime1">
              <a:rPr lang="en-US" smtClean="0"/>
              <a:t>4/21/2023</a:t>
            </a:fld>
            <a:endParaRPr lang="en-US"/>
          </a:p>
        </p:txBody>
      </p:sp>
      <p:sp>
        <p:nvSpPr>
          <p:cNvPr id="6" name="Slide Number Placeholder 5">
            <a:extLst>
              <a:ext uri="{FF2B5EF4-FFF2-40B4-BE49-F238E27FC236}">
                <a16:creationId xmlns:a16="http://schemas.microsoft.com/office/drawing/2014/main" id="{47C89E01-834E-4465-BE84-262D621915B4}"/>
              </a:ext>
            </a:extLst>
          </p:cNvPr>
          <p:cNvSpPr>
            <a:spLocks noGrp="1"/>
          </p:cNvSpPr>
          <p:nvPr>
            <p:ph type="sldNum" sz="quarter" idx="12"/>
          </p:nvPr>
        </p:nvSpPr>
        <p:spPr/>
        <p:txBody>
          <a:bodyPr/>
          <a:lstStyle/>
          <a:p>
            <a:fld id="{21782F98-F548-4E33-958E-D2A6C4BA8EFA}" type="slidenum">
              <a:rPr lang="en-US" smtClean="0"/>
              <a:t>3</a:t>
            </a:fld>
            <a:endParaRPr lang="en-US"/>
          </a:p>
        </p:txBody>
      </p:sp>
    </p:spTree>
    <p:extLst>
      <p:ext uri="{BB962C8B-B14F-4D97-AF65-F5344CB8AC3E}">
        <p14:creationId xmlns:p14="http://schemas.microsoft.com/office/powerpoint/2010/main" val="300037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3F9162-0D12-4AFF-936D-362BA5657FA7}"/>
              </a:ext>
            </a:extLst>
          </p:cNvPr>
          <p:cNvSpPr>
            <a:spLocks noGrp="1"/>
          </p:cNvSpPr>
          <p:nvPr>
            <p:ph type="title"/>
          </p:nvPr>
        </p:nvSpPr>
        <p:spPr/>
        <p:txBody>
          <a:bodyPr/>
          <a:lstStyle/>
          <a:p>
            <a:r>
              <a:rPr lang="en-AU"/>
              <a:t>Binary insertion sort – </a:t>
            </a:r>
            <a:r>
              <a:rPr lang="en-US"/>
              <a:t>Cài đặt</a:t>
            </a:r>
          </a:p>
        </p:txBody>
      </p:sp>
      <p:sp>
        <p:nvSpPr>
          <p:cNvPr id="3" name="Footer Placeholder 2">
            <a:extLst>
              <a:ext uri="{FF2B5EF4-FFF2-40B4-BE49-F238E27FC236}">
                <a16:creationId xmlns:a16="http://schemas.microsoft.com/office/drawing/2014/main" id="{1C421401-4287-43FB-BB18-008BA39B2445}"/>
              </a:ext>
            </a:extLst>
          </p:cNvPr>
          <p:cNvSpPr>
            <a:spLocks noGrp="1"/>
          </p:cNvSpPr>
          <p:nvPr>
            <p:ph type="ftr" sz="quarter" idx="11"/>
          </p:nvPr>
        </p:nvSpPr>
        <p:spPr/>
        <p:txBody>
          <a:bodyPr/>
          <a:lstStyle/>
          <a:p>
            <a:r>
              <a:rPr lang="en-US"/>
              <a:t>Cấu Trúc Dữ Liệu &amp; Giải Thuật (Data Structures &amp; Algorithms) - Sắp xếp (Sort)</a:t>
            </a:r>
          </a:p>
        </p:txBody>
      </p:sp>
      <p:sp>
        <p:nvSpPr>
          <p:cNvPr id="4" name="Date Placeholder 3">
            <a:extLst>
              <a:ext uri="{FF2B5EF4-FFF2-40B4-BE49-F238E27FC236}">
                <a16:creationId xmlns:a16="http://schemas.microsoft.com/office/drawing/2014/main" id="{E3C76A9A-0E93-49F0-BF28-40BC4BD78EE3}"/>
              </a:ext>
            </a:extLst>
          </p:cNvPr>
          <p:cNvSpPr>
            <a:spLocks noGrp="1"/>
          </p:cNvSpPr>
          <p:nvPr>
            <p:ph type="dt" sz="half" idx="10"/>
          </p:nvPr>
        </p:nvSpPr>
        <p:spPr/>
        <p:txBody>
          <a:bodyPr/>
          <a:lstStyle/>
          <a:p>
            <a:fld id="{6A3FA49A-2F0D-4628-898B-5F910A7EE4FF}" type="datetime1">
              <a:rPr lang="en-US" smtClean="0"/>
              <a:t>4/21/2023</a:t>
            </a:fld>
            <a:endParaRPr lang="en-US"/>
          </a:p>
        </p:txBody>
      </p:sp>
      <p:sp>
        <p:nvSpPr>
          <p:cNvPr id="5" name="Slide Number Placeholder 4">
            <a:extLst>
              <a:ext uri="{FF2B5EF4-FFF2-40B4-BE49-F238E27FC236}">
                <a16:creationId xmlns:a16="http://schemas.microsoft.com/office/drawing/2014/main" id="{FB9536C2-B09D-4BA4-B84B-334A1C3641A5}"/>
              </a:ext>
            </a:extLst>
          </p:cNvPr>
          <p:cNvSpPr>
            <a:spLocks noGrp="1"/>
          </p:cNvSpPr>
          <p:nvPr>
            <p:ph type="sldNum" sz="quarter" idx="12"/>
          </p:nvPr>
        </p:nvSpPr>
        <p:spPr/>
        <p:txBody>
          <a:bodyPr/>
          <a:lstStyle/>
          <a:p>
            <a:fld id="{21782F98-F548-4E33-958E-D2A6C4BA8EFA}" type="slidenum">
              <a:rPr lang="en-US" smtClean="0"/>
              <a:t>30</a:t>
            </a:fld>
            <a:endParaRPr lang="en-US"/>
          </a:p>
        </p:txBody>
      </p:sp>
      <p:sp>
        <p:nvSpPr>
          <p:cNvPr id="7" name="Rectangle 6">
            <a:extLst>
              <a:ext uri="{FF2B5EF4-FFF2-40B4-BE49-F238E27FC236}">
                <a16:creationId xmlns:a16="http://schemas.microsoft.com/office/drawing/2014/main" id="{0BA6E412-6739-4F45-BC65-20132CD1ADAF}"/>
              </a:ext>
            </a:extLst>
          </p:cNvPr>
          <p:cNvSpPr/>
          <p:nvPr/>
        </p:nvSpPr>
        <p:spPr>
          <a:xfrm>
            <a:off x="1219200" y="1460600"/>
            <a:ext cx="10668000" cy="5078313"/>
          </a:xfrm>
          <a:prstGeom prst="rect">
            <a:avLst/>
          </a:prstGeom>
        </p:spPr>
        <p:txBody>
          <a:bodyPr wrap="square">
            <a:spAutoFit/>
          </a:bodyPr>
          <a:lstStyle/>
          <a:p>
            <a:r>
              <a:rPr lang="en-US" sz="1800">
                <a:solidFill>
                  <a:srgbClr val="C00000"/>
                </a:solidFill>
                <a:latin typeface="Consolas" panose="020B0609020204030204" pitchFamily="49" charset="0"/>
              </a:rPr>
              <a:t>void insertionSort(int a[], int n)</a:t>
            </a:r>
          </a:p>
          <a:p>
            <a:r>
              <a:rPr lang="en-US" sz="1800">
                <a:solidFill>
                  <a:srgbClr val="C00000"/>
                </a:solidFill>
                <a:latin typeface="Consolas" panose="020B0609020204030204" pitchFamily="49" charset="0"/>
              </a:rPr>
              <a:t>{</a:t>
            </a:r>
          </a:p>
          <a:p>
            <a:r>
              <a:rPr lang="en-US" sz="1800">
                <a:solidFill>
                  <a:srgbClr val="C00000"/>
                </a:solidFill>
                <a:latin typeface="Consolas" panose="020B0609020204030204" pitchFamily="49" charset="0"/>
              </a:rPr>
              <a:t>    int i, pos, j, k, x;</a:t>
            </a:r>
          </a:p>
          <a:p>
            <a:r>
              <a:rPr lang="en-US" sz="1800">
                <a:solidFill>
                  <a:srgbClr val="C00000"/>
                </a:solidFill>
                <a:latin typeface="Consolas" panose="020B0609020204030204" pitchFamily="49" charset="0"/>
              </a:rPr>
              <a:t>    for (i = 1; i &lt; n; ++i)</a:t>
            </a:r>
          </a:p>
          <a:p>
            <a:r>
              <a:rPr lang="en-US" sz="1800">
                <a:solidFill>
                  <a:srgbClr val="C00000"/>
                </a:solidFill>
                <a:latin typeface="Consolas" panose="020B0609020204030204" pitchFamily="49" charset="0"/>
              </a:rPr>
              <a:t>    {</a:t>
            </a:r>
          </a:p>
          <a:p>
            <a:r>
              <a:rPr lang="en-US" sz="1800">
                <a:solidFill>
                  <a:srgbClr val="C00000"/>
                </a:solidFill>
                <a:latin typeface="Consolas" panose="020B0609020204030204" pitchFamily="49" charset="0"/>
              </a:rPr>
              <a:t>        j = i - 1;</a:t>
            </a:r>
          </a:p>
          <a:p>
            <a:r>
              <a:rPr lang="en-US" sz="1800">
                <a:solidFill>
                  <a:srgbClr val="C00000"/>
                </a:solidFill>
                <a:latin typeface="Consolas" panose="020B0609020204030204" pitchFamily="49" charset="0"/>
              </a:rPr>
              <a:t>        x = a[i];</a:t>
            </a:r>
          </a:p>
          <a:p>
            <a:r>
              <a:rPr lang="en-US" sz="1800">
                <a:solidFill>
                  <a:srgbClr val="C00000"/>
                </a:solidFill>
                <a:latin typeface="Consolas" panose="020B0609020204030204" pitchFamily="49" charset="0"/>
              </a:rPr>
              <a:t>        </a:t>
            </a:r>
            <a:r>
              <a:rPr lang="en-US" sz="1800">
                <a:solidFill>
                  <a:srgbClr val="00B050"/>
                </a:solidFill>
                <a:latin typeface="Consolas" panose="020B0609020204030204" pitchFamily="49" charset="0"/>
              </a:rPr>
              <a:t>//tìm vị trí để chèn x vào</a:t>
            </a:r>
          </a:p>
          <a:p>
            <a:r>
              <a:rPr lang="en-US" sz="1800">
                <a:solidFill>
                  <a:srgbClr val="C00000"/>
                </a:solidFill>
                <a:latin typeface="Consolas" panose="020B0609020204030204" pitchFamily="49" charset="0"/>
              </a:rPr>
              <a:t>        pos = binarySearch(a, x, 0, j);</a:t>
            </a:r>
          </a:p>
          <a:p>
            <a:r>
              <a:rPr lang="en-US" sz="1800">
                <a:solidFill>
                  <a:srgbClr val="C00000"/>
                </a:solidFill>
                <a:latin typeface="Consolas" panose="020B0609020204030204" pitchFamily="49" charset="0"/>
              </a:rPr>
              <a:t>        </a:t>
            </a:r>
            <a:r>
              <a:rPr lang="en-US" sz="1800">
                <a:solidFill>
                  <a:srgbClr val="00B050"/>
                </a:solidFill>
                <a:latin typeface="Consolas" panose="020B0609020204030204" pitchFamily="49" charset="0"/>
              </a:rPr>
              <a:t>//di chuyển các phần tử sau pos sang phải</a:t>
            </a:r>
          </a:p>
          <a:p>
            <a:r>
              <a:rPr lang="en-US" sz="1800">
                <a:solidFill>
                  <a:srgbClr val="C00000"/>
                </a:solidFill>
                <a:latin typeface="Consolas" panose="020B0609020204030204" pitchFamily="49" charset="0"/>
              </a:rPr>
              <a:t>        while (j &gt;= pos)</a:t>
            </a:r>
          </a:p>
          <a:p>
            <a:r>
              <a:rPr lang="en-US" sz="1800">
                <a:solidFill>
                  <a:srgbClr val="C00000"/>
                </a:solidFill>
                <a:latin typeface="Consolas" panose="020B0609020204030204" pitchFamily="49" charset="0"/>
              </a:rPr>
              <a:t>        {</a:t>
            </a:r>
          </a:p>
          <a:p>
            <a:r>
              <a:rPr lang="en-US" sz="1800">
                <a:solidFill>
                  <a:srgbClr val="C00000"/>
                </a:solidFill>
                <a:latin typeface="Consolas" panose="020B0609020204030204" pitchFamily="49" charset="0"/>
              </a:rPr>
              <a:t>            a[j + 1] = a[j];</a:t>
            </a:r>
          </a:p>
          <a:p>
            <a:r>
              <a:rPr lang="en-US" sz="1800">
                <a:solidFill>
                  <a:srgbClr val="C00000"/>
                </a:solidFill>
                <a:latin typeface="Consolas" panose="020B0609020204030204" pitchFamily="49" charset="0"/>
              </a:rPr>
              <a:t>            j--;</a:t>
            </a:r>
          </a:p>
          <a:p>
            <a:r>
              <a:rPr lang="en-US" sz="1800">
                <a:solidFill>
                  <a:srgbClr val="C00000"/>
                </a:solidFill>
                <a:latin typeface="Consolas" panose="020B0609020204030204" pitchFamily="49" charset="0"/>
              </a:rPr>
              <a:t>        }</a:t>
            </a:r>
          </a:p>
          <a:p>
            <a:r>
              <a:rPr lang="en-US" sz="1800">
                <a:solidFill>
                  <a:srgbClr val="C00000"/>
                </a:solidFill>
                <a:latin typeface="Consolas" panose="020B0609020204030204" pitchFamily="49" charset="0"/>
              </a:rPr>
              <a:t>        a[j + 1] = x;</a:t>
            </a:r>
          </a:p>
          <a:p>
            <a:r>
              <a:rPr lang="en-US" sz="1800">
                <a:solidFill>
                  <a:srgbClr val="C00000"/>
                </a:solidFill>
                <a:latin typeface="Consolas" panose="020B0609020204030204" pitchFamily="49" charset="0"/>
              </a:rPr>
              <a:t>    }</a:t>
            </a:r>
          </a:p>
          <a:p>
            <a:r>
              <a:rPr lang="en-US" sz="1800">
                <a:solidFill>
                  <a:srgbClr val="C00000"/>
                </a:solidFill>
                <a:latin typeface="Consolas" panose="020B0609020204030204" pitchFamily="49" charset="0"/>
              </a:rPr>
              <a:t>}</a:t>
            </a:r>
            <a:endParaRPr lang="en-US" sz="1800" b="0">
              <a:solidFill>
                <a:srgbClr val="C00000"/>
              </a:solidFill>
              <a:effectLst/>
              <a:latin typeface="Consolas" panose="020B0609020204030204" pitchFamily="49" charset="0"/>
            </a:endParaRPr>
          </a:p>
        </p:txBody>
      </p:sp>
      <p:sp>
        <p:nvSpPr>
          <p:cNvPr id="8" name="Explosion: 8 Points 7">
            <a:extLst>
              <a:ext uri="{FF2B5EF4-FFF2-40B4-BE49-F238E27FC236}">
                <a16:creationId xmlns:a16="http://schemas.microsoft.com/office/drawing/2014/main" id="{CC54DAB9-AE75-4DE7-BB3B-E05CCD57D9A3}"/>
              </a:ext>
            </a:extLst>
          </p:cNvPr>
          <p:cNvSpPr/>
          <p:nvPr/>
        </p:nvSpPr>
        <p:spPr>
          <a:xfrm>
            <a:off x="9960966" y="800100"/>
            <a:ext cx="2011423" cy="1551007"/>
          </a:xfrm>
          <a:prstGeom prst="irregularSeal1">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a:t>O(n</a:t>
            </a:r>
            <a:r>
              <a:rPr lang="en-US" baseline="30000"/>
              <a:t>2</a:t>
            </a:r>
            <a:r>
              <a:rPr lang="en-US"/>
              <a:t>)</a:t>
            </a:r>
          </a:p>
        </p:txBody>
      </p:sp>
    </p:spTree>
    <p:extLst>
      <p:ext uri="{BB962C8B-B14F-4D97-AF65-F5344CB8AC3E}">
        <p14:creationId xmlns:p14="http://schemas.microsoft.com/office/powerpoint/2010/main" val="88887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3F9162-0D12-4AFF-936D-362BA5657FA7}"/>
              </a:ext>
            </a:extLst>
          </p:cNvPr>
          <p:cNvSpPr>
            <a:spLocks noGrp="1"/>
          </p:cNvSpPr>
          <p:nvPr>
            <p:ph type="title"/>
          </p:nvPr>
        </p:nvSpPr>
        <p:spPr/>
        <p:txBody>
          <a:bodyPr/>
          <a:lstStyle/>
          <a:p>
            <a:r>
              <a:rPr lang="en-AU"/>
              <a:t>Binary insertion sort – Đánh giá</a:t>
            </a:r>
            <a:endParaRPr lang="en-US"/>
          </a:p>
        </p:txBody>
      </p:sp>
      <p:sp>
        <p:nvSpPr>
          <p:cNvPr id="6" name="Content Placeholder 5">
            <a:extLst>
              <a:ext uri="{FF2B5EF4-FFF2-40B4-BE49-F238E27FC236}">
                <a16:creationId xmlns:a16="http://schemas.microsoft.com/office/drawing/2014/main" id="{37FEF970-A35B-498F-A88A-E04847C55361}"/>
              </a:ext>
            </a:extLst>
          </p:cNvPr>
          <p:cNvSpPr>
            <a:spLocks noGrp="1"/>
          </p:cNvSpPr>
          <p:nvPr>
            <p:ph idx="1"/>
          </p:nvPr>
        </p:nvSpPr>
        <p:spPr/>
        <p:txBody>
          <a:bodyPr/>
          <a:lstStyle/>
          <a:p>
            <a:pPr>
              <a:buClr>
                <a:srgbClr val="002776"/>
              </a:buClr>
            </a:pPr>
            <a:r>
              <a:rPr lang="vi-VN" altLang="en-US">
                <a:solidFill>
                  <a:srgbClr val="001A4F"/>
                </a:solidFill>
              </a:rPr>
              <a:t>Phương pháp chèn nhị phân chỉ cải tiến cách tìm kiếm vị trí thích hợp của phần tử a[i], làm giảm số lần so sánh mà không làm thay đổi số lần di chuyển.</a:t>
            </a:r>
            <a:endParaRPr lang="en-US" altLang="en-US">
              <a:solidFill>
                <a:srgbClr val="001A4F"/>
              </a:solidFill>
            </a:endParaRPr>
          </a:p>
          <a:p>
            <a:pPr>
              <a:buClr>
                <a:srgbClr val="002776"/>
              </a:buClr>
            </a:pPr>
            <a:r>
              <a:rPr lang="vi-VN" altLang="en-US">
                <a:solidFill>
                  <a:srgbClr val="001A4F"/>
                </a:solidFill>
                <a:sym typeface="Wingdings" panose="05000000000000000000" pitchFamily="2" charset="2"/>
              </a:rPr>
              <a:t>Việc cải tiến này không đáng kể lắm.</a:t>
            </a:r>
            <a:endParaRPr lang="en-AU" altLang="en-US">
              <a:solidFill>
                <a:srgbClr val="001A4F"/>
              </a:solidFill>
            </a:endParaRPr>
          </a:p>
        </p:txBody>
      </p:sp>
      <p:sp>
        <p:nvSpPr>
          <p:cNvPr id="3" name="Footer Placeholder 2">
            <a:extLst>
              <a:ext uri="{FF2B5EF4-FFF2-40B4-BE49-F238E27FC236}">
                <a16:creationId xmlns:a16="http://schemas.microsoft.com/office/drawing/2014/main" id="{1C421401-4287-43FB-BB18-008BA39B2445}"/>
              </a:ext>
            </a:extLst>
          </p:cNvPr>
          <p:cNvSpPr>
            <a:spLocks noGrp="1"/>
          </p:cNvSpPr>
          <p:nvPr>
            <p:ph type="ftr" sz="quarter" idx="11"/>
          </p:nvPr>
        </p:nvSpPr>
        <p:spPr/>
        <p:txBody>
          <a:bodyPr/>
          <a:lstStyle/>
          <a:p>
            <a:r>
              <a:rPr lang="en-US"/>
              <a:t>Cấu Trúc Dữ Liệu &amp; Giải Thuật (Data Structures &amp; Algorithms) - Sắp xếp (Sort)</a:t>
            </a:r>
          </a:p>
        </p:txBody>
      </p:sp>
      <p:sp>
        <p:nvSpPr>
          <p:cNvPr id="4" name="Date Placeholder 3">
            <a:extLst>
              <a:ext uri="{FF2B5EF4-FFF2-40B4-BE49-F238E27FC236}">
                <a16:creationId xmlns:a16="http://schemas.microsoft.com/office/drawing/2014/main" id="{E3C76A9A-0E93-49F0-BF28-40BC4BD78EE3}"/>
              </a:ext>
            </a:extLst>
          </p:cNvPr>
          <p:cNvSpPr>
            <a:spLocks noGrp="1"/>
          </p:cNvSpPr>
          <p:nvPr>
            <p:ph type="dt" sz="half" idx="10"/>
          </p:nvPr>
        </p:nvSpPr>
        <p:spPr/>
        <p:txBody>
          <a:bodyPr/>
          <a:lstStyle/>
          <a:p>
            <a:fld id="{6A3FA49A-2F0D-4628-898B-5F910A7EE4FF}" type="datetime1">
              <a:rPr lang="en-US" smtClean="0"/>
              <a:t>4/21/2023</a:t>
            </a:fld>
            <a:endParaRPr lang="en-US"/>
          </a:p>
        </p:txBody>
      </p:sp>
      <p:sp>
        <p:nvSpPr>
          <p:cNvPr id="5" name="Slide Number Placeholder 4">
            <a:extLst>
              <a:ext uri="{FF2B5EF4-FFF2-40B4-BE49-F238E27FC236}">
                <a16:creationId xmlns:a16="http://schemas.microsoft.com/office/drawing/2014/main" id="{FB9536C2-B09D-4BA4-B84B-334A1C3641A5}"/>
              </a:ext>
            </a:extLst>
          </p:cNvPr>
          <p:cNvSpPr>
            <a:spLocks noGrp="1"/>
          </p:cNvSpPr>
          <p:nvPr>
            <p:ph type="sldNum" sz="quarter" idx="12"/>
          </p:nvPr>
        </p:nvSpPr>
        <p:spPr/>
        <p:txBody>
          <a:bodyPr/>
          <a:lstStyle/>
          <a:p>
            <a:fld id="{21782F98-F548-4E33-958E-D2A6C4BA8EFA}" type="slidenum">
              <a:rPr lang="en-US" smtClean="0"/>
              <a:t>31</a:t>
            </a:fld>
            <a:endParaRPr lang="en-US"/>
          </a:p>
        </p:txBody>
      </p:sp>
    </p:spTree>
    <p:extLst>
      <p:ext uri="{BB962C8B-B14F-4D97-AF65-F5344CB8AC3E}">
        <p14:creationId xmlns:p14="http://schemas.microsoft.com/office/powerpoint/2010/main" val="193499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30C934-C0CE-419F-848E-44AC2AC5A930}"/>
              </a:ext>
            </a:extLst>
          </p:cNvPr>
          <p:cNvSpPr>
            <a:spLocks noGrp="1"/>
          </p:cNvSpPr>
          <p:nvPr>
            <p:ph type="title"/>
          </p:nvPr>
        </p:nvSpPr>
        <p:spPr/>
        <p:txBody>
          <a:bodyPr/>
          <a:lstStyle/>
          <a:p>
            <a:r>
              <a:rPr lang="en-AU"/>
              <a:t>Quick sort – Ý t</a:t>
            </a:r>
            <a:r>
              <a:rPr lang="vi-VN"/>
              <a:t>ư</a:t>
            </a:r>
            <a:r>
              <a:rPr lang="en-US"/>
              <a:t>ởng</a:t>
            </a:r>
          </a:p>
        </p:txBody>
      </p:sp>
      <p:sp>
        <p:nvSpPr>
          <p:cNvPr id="9" name="Content Placeholder 8">
            <a:extLst>
              <a:ext uri="{FF2B5EF4-FFF2-40B4-BE49-F238E27FC236}">
                <a16:creationId xmlns:a16="http://schemas.microsoft.com/office/drawing/2014/main" id="{FA6257D9-BE8F-4FA6-A66B-7DDB5C06355E}"/>
              </a:ext>
            </a:extLst>
          </p:cNvPr>
          <p:cNvSpPr>
            <a:spLocks noGrp="1"/>
          </p:cNvSpPr>
          <p:nvPr>
            <p:ph idx="1"/>
          </p:nvPr>
        </p:nvSpPr>
        <p:spPr>
          <a:xfrm>
            <a:off x="6273478" y="1600200"/>
            <a:ext cx="5613721" cy="4572000"/>
          </a:xfrm>
        </p:spPr>
        <p:txBody>
          <a:bodyPr>
            <a:normAutofit fontScale="85000" lnSpcReduction="10000"/>
          </a:bodyPr>
          <a:lstStyle/>
          <a:p>
            <a:r>
              <a:rPr lang="en-US">
                <a:solidFill>
                  <a:schemeClr val="tx1"/>
                </a:solidFill>
              </a:rPr>
              <a:t>Nếu dãy có 1 phần tử thì kết thúc.</a:t>
            </a:r>
          </a:p>
          <a:p>
            <a:r>
              <a:rPr lang="en-US">
                <a:solidFill>
                  <a:schemeClr val="tx1"/>
                </a:solidFill>
              </a:rPr>
              <a:t>Chọn phần tử bất kỳ làm trục (pivot).</a:t>
            </a:r>
          </a:p>
          <a:p>
            <a:r>
              <a:rPr lang="en-US">
                <a:solidFill>
                  <a:schemeClr val="tx1"/>
                </a:solidFill>
              </a:rPr>
              <a:t>Chia dãy thành hai phần dựa vào pivot:</a:t>
            </a:r>
          </a:p>
          <a:p>
            <a:pPr lvl="1"/>
            <a:r>
              <a:rPr lang="en-US">
                <a:solidFill>
                  <a:schemeClr val="tx1"/>
                </a:solidFill>
              </a:rPr>
              <a:t>Nửa trái ≤ pivot.</a:t>
            </a:r>
          </a:p>
          <a:p>
            <a:pPr lvl="1"/>
            <a:r>
              <a:rPr lang="en-US">
                <a:solidFill>
                  <a:schemeClr val="tx1"/>
                </a:solidFill>
              </a:rPr>
              <a:t>Nửa phải &gt; pivot.</a:t>
            </a:r>
          </a:p>
          <a:p>
            <a:r>
              <a:rPr lang="en-US">
                <a:solidFill>
                  <a:schemeClr val="tx1"/>
                </a:solidFill>
              </a:rPr>
              <a:t>Gọi </a:t>
            </a:r>
            <a:r>
              <a:rPr lang="vi-VN">
                <a:solidFill>
                  <a:schemeClr val="tx1"/>
                </a:solidFill>
              </a:rPr>
              <a:t>Quicksort </a:t>
            </a:r>
            <a:r>
              <a:rPr lang="en-US">
                <a:solidFill>
                  <a:schemeClr val="tx1"/>
                </a:solidFill>
              </a:rPr>
              <a:t>nửa </a:t>
            </a:r>
            <a:r>
              <a:rPr lang="vi-VN">
                <a:solidFill>
                  <a:schemeClr val="tx1"/>
                </a:solidFill>
              </a:rPr>
              <a:t>trái một cách đệ quy</a:t>
            </a:r>
            <a:r>
              <a:rPr lang="en-US">
                <a:solidFill>
                  <a:schemeClr val="tx1"/>
                </a:solidFill>
              </a:rPr>
              <a:t>.</a:t>
            </a:r>
            <a:r>
              <a:rPr lang="vi-VN">
                <a:solidFill>
                  <a:schemeClr val="tx1"/>
                </a:solidFill>
              </a:rPr>
              <a:t> </a:t>
            </a:r>
            <a:endParaRPr lang="en-US">
              <a:solidFill>
                <a:schemeClr val="tx1"/>
              </a:solidFill>
            </a:endParaRPr>
          </a:p>
          <a:p>
            <a:r>
              <a:rPr lang="en-US">
                <a:solidFill>
                  <a:schemeClr val="tx1"/>
                </a:solidFill>
              </a:rPr>
              <a:t>Gọi </a:t>
            </a:r>
            <a:r>
              <a:rPr lang="vi-VN">
                <a:solidFill>
                  <a:schemeClr val="tx1"/>
                </a:solidFill>
              </a:rPr>
              <a:t>Quicksort </a:t>
            </a:r>
            <a:r>
              <a:rPr lang="en-US">
                <a:solidFill>
                  <a:schemeClr val="tx1"/>
                </a:solidFill>
              </a:rPr>
              <a:t>cho nửa </a:t>
            </a:r>
            <a:r>
              <a:rPr lang="vi-VN">
                <a:solidFill>
                  <a:schemeClr val="tx1"/>
                </a:solidFill>
              </a:rPr>
              <a:t>phải một cách đệ quy</a:t>
            </a:r>
            <a:r>
              <a:rPr lang="en-US">
                <a:solidFill>
                  <a:schemeClr val="tx1"/>
                </a:solidFill>
              </a:rPr>
              <a:t>.</a:t>
            </a:r>
            <a:endParaRPr lang="en-US"/>
          </a:p>
        </p:txBody>
      </p:sp>
      <p:sp>
        <p:nvSpPr>
          <p:cNvPr id="4" name="Footer Placeholder 3">
            <a:extLst>
              <a:ext uri="{FF2B5EF4-FFF2-40B4-BE49-F238E27FC236}">
                <a16:creationId xmlns:a16="http://schemas.microsoft.com/office/drawing/2014/main" id="{78AAD032-C9DA-4001-AA4A-A7F59FEE5D2B}"/>
              </a:ext>
            </a:extLst>
          </p:cNvPr>
          <p:cNvSpPr>
            <a:spLocks noGrp="1"/>
          </p:cNvSpPr>
          <p:nvPr>
            <p:ph type="ftr" sz="quarter" idx="11"/>
          </p:nvPr>
        </p:nvSpPr>
        <p:spPr/>
        <p:txBody>
          <a:bodyPr/>
          <a:lstStyle/>
          <a:p>
            <a:r>
              <a:rPr lang="en-US"/>
              <a:t>Cấu Trúc Dữ Liệu &amp; Giải Thuật (Data Structures &amp; Algorithms) - Sắp xếp (Sort)</a:t>
            </a:r>
          </a:p>
        </p:txBody>
      </p:sp>
      <p:sp>
        <p:nvSpPr>
          <p:cNvPr id="5" name="Date Placeholder 4">
            <a:extLst>
              <a:ext uri="{FF2B5EF4-FFF2-40B4-BE49-F238E27FC236}">
                <a16:creationId xmlns:a16="http://schemas.microsoft.com/office/drawing/2014/main" id="{D264A9A9-A135-4DEC-80E6-3C57F6B6EBAC}"/>
              </a:ext>
            </a:extLst>
          </p:cNvPr>
          <p:cNvSpPr>
            <a:spLocks noGrp="1"/>
          </p:cNvSpPr>
          <p:nvPr>
            <p:ph type="dt" sz="half" idx="10"/>
          </p:nvPr>
        </p:nvSpPr>
        <p:spPr/>
        <p:txBody>
          <a:bodyPr/>
          <a:lstStyle/>
          <a:p>
            <a:fld id="{1CB5AD25-A25A-4822-B70A-7060FCDC2168}" type="datetime1">
              <a:rPr lang="en-US" smtClean="0"/>
              <a:pPr/>
              <a:t>4/21/2023</a:t>
            </a:fld>
            <a:endParaRPr lang="en-US"/>
          </a:p>
        </p:txBody>
      </p:sp>
      <p:sp>
        <p:nvSpPr>
          <p:cNvPr id="6" name="Slide Number Placeholder 5">
            <a:extLst>
              <a:ext uri="{FF2B5EF4-FFF2-40B4-BE49-F238E27FC236}">
                <a16:creationId xmlns:a16="http://schemas.microsoft.com/office/drawing/2014/main" id="{3F7B70C3-8C68-44B1-886A-A6E7BECF9165}"/>
              </a:ext>
            </a:extLst>
          </p:cNvPr>
          <p:cNvSpPr>
            <a:spLocks noGrp="1"/>
          </p:cNvSpPr>
          <p:nvPr>
            <p:ph type="sldNum" sz="quarter" idx="12"/>
          </p:nvPr>
        </p:nvSpPr>
        <p:spPr/>
        <p:txBody>
          <a:bodyPr/>
          <a:lstStyle/>
          <a:p>
            <a:fld id="{21782F98-F548-4E33-958E-D2A6C4BA8EFA}" type="slidenum">
              <a:rPr lang="en-US" smtClean="0"/>
              <a:pPr/>
              <a:t>32</a:t>
            </a:fld>
            <a:endParaRPr lang="en-US"/>
          </a:p>
        </p:txBody>
      </p:sp>
      <p:pic>
        <p:nvPicPr>
          <p:cNvPr id="11" name="Picture 10">
            <a:extLst>
              <a:ext uri="{FF2B5EF4-FFF2-40B4-BE49-F238E27FC236}">
                <a16:creationId xmlns:a16="http://schemas.microsoft.com/office/drawing/2014/main" id="{01B2B13A-7906-4AD5-9875-E419BCE599C4}"/>
              </a:ext>
            </a:extLst>
          </p:cNvPr>
          <p:cNvPicPr>
            <a:picLocks noChangeAspect="1"/>
          </p:cNvPicPr>
          <p:nvPr/>
        </p:nvPicPr>
        <p:blipFill>
          <a:blip r:embed="rId3"/>
          <a:stretch>
            <a:fillRect/>
          </a:stretch>
        </p:blipFill>
        <p:spPr>
          <a:xfrm>
            <a:off x="713651" y="2228850"/>
            <a:ext cx="5629275" cy="2400300"/>
          </a:xfrm>
          <a:prstGeom prst="rect">
            <a:avLst/>
          </a:prstGeom>
        </p:spPr>
      </p:pic>
    </p:spTree>
    <p:extLst>
      <p:ext uri="{BB962C8B-B14F-4D97-AF65-F5344CB8AC3E}">
        <p14:creationId xmlns:p14="http://schemas.microsoft.com/office/powerpoint/2010/main" val="966161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30C934-C0CE-419F-848E-44AC2AC5A930}"/>
              </a:ext>
            </a:extLst>
          </p:cNvPr>
          <p:cNvSpPr>
            <a:spLocks noGrp="1"/>
          </p:cNvSpPr>
          <p:nvPr>
            <p:ph type="title"/>
          </p:nvPr>
        </p:nvSpPr>
        <p:spPr/>
        <p:txBody>
          <a:bodyPr/>
          <a:lstStyle/>
          <a:p>
            <a:r>
              <a:rPr lang="en-AU"/>
              <a:t>Quick sort – </a:t>
            </a:r>
            <a:r>
              <a:rPr lang="en-US"/>
              <a:t>Minh họa</a:t>
            </a:r>
          </a:p>
        </p:txBody>
      </p:sp>
      <p:sp>
        <p:nvSpPr>
          <p:cNvPr id="9" name="Content Placeholder 8">
            <a:extLst>
              <a:ext uri="{FF2B5EF4-FFF2-40B4-BE49-F238E27FC236}">
                <a16:creationId xmlns:a16="http://schemas.microsoft.com/office/drawing/2014/main" id="{FA6257D9-BE8F-4FA6-A66B-7DDB5C06355E}"/>
              </a:ext>
            </a:extLst>
          </p:cNvPr>
          <p:cNvSpPr>
            <a:spLocks noGrp="1"/>
          </p:cNvSpPr>
          <p:nvPr>
            <p:ph idx="1"/>
          </p:nvPr>
        </p:nvSpPr>
        <p:spPr>
          <a:xfrm>
            <a:off x="6273478" y="1600200"/>
            <a:ext cx="5613721" cy="4572000"/>
          </a:xfrm>
        </p:spPr>
        <p:txBody>
          <a:bodyPr>
            <a:normAutofit fontScale="85000" lnSpcReduction="10000"/>
          </a:bodyPr>
          <a:lstStyle/>
          <a:p>
            <a:r>
              <a:rPr lang="en-US">
                <a:solidFill>
                  <a:schemeClr val="tx1"/>
                </a:solidFill>
              </a:rPr>
              <a:t>Nếu dãy có 1 phần tử thì kết thúc.</a:t>
            </a:r>
          </a:p>
          <a:p>
            <a:r>
              <a:rPr lang="en-US">
                <a:solidFill>
                  <a:schemeClr val="tx1"/>
                </a:solidFill>
              </a:rPr>
              <a:t>Chọn phần tử bất kỳ làm trục (pivot).</a:t>
            </a:r>
          </a:p>
          <a:p>
            <a:r>
              <a:rPr lang="en-US">
                <a:solidFill>
                  <a:schemeClr val="tx1"/>
                </a:solidFill>
              </a:rPr>
              <a:t>Chia dãy thành hai phần dựa vào pivot:</a:t>
            </a:r>
          </a:p>
          <a:p>
            <a:pPr lvl="1"/>
            <a:r>
              <a:rPr lang="en-US">
                <a:solidFill>
                  <a:schemeClr val="tx1"/>
                </a:solidFill>
              </a:rPr>
              <a:t>Nửa trái ≤ pivot.</a:t>
            </a:r>
          </a:p>
          <a:p>
            <a:pPr lvl="1"/>
            <a:r>
              <a:rPr lang="en-US">
                <a:solidFill>
                  <a:schemeClr val="tx1"/>
                </a:solidFill>
              </a:rPr>
              <a:t>Nửa phải &gt; pivot.</a:t>
            </a:r>
          </a:p>
          <a:p>
            <a:r>
              <a:rPr lang="en-US">
                <a:solidFill>
                  <a:schemeClr val="tx1"/>
                </a:solidFill>
              </a:rPr>
              <a:t>Gọi </a:t>
            </a:r>
            <a:r>
              <a:rPr lang="vi-VN">
                <a:solidFill>
                  <a:schemeClr val="tx1"/>
                </a:solidFill>
              </a:rPr>
              <a:t>Quicksort </a:t>
            </a:r>
            <a:r>
              <a:rPr lang="en-US">
                <a:solidFill>
                  <a:schemeClr val="tx1"/>
                </a:solidFill>
              </a:rPr>
              <a:t>nửa </a:t>
            </a:r>
            <a:r>
              <a:rPr lang="vi-VN">
                <a:solidFill>
                  <a:schemeClr val="tx1"/>
                </a:solidFill>
              </a:rPr>
              <a:t>trái một cách đệ quy</a:t>
            </a:r>
            <a:r>
              <a:rPr lang="en-US">
                <a:solidFill>
                  <a:schemeClr val="tx1"/>
                </a:solidFill>
              </a:rPr>
              <a:t>.</a:t>
            </a:r>
            <a:r>
              <a:rPr lang="vi-VN">
                <a:solidFill>
                  <a:schemeClr val="tx1"/>
                </a:solidFill>
              </a:rPr>
              <a:t> </a:t>
            </a:r>
            <a:endParaRPr lang="en-US">
              <a:solidFill>
                <a:schemeClr val="tx1"/>
              </a:solidFill>
            </a:endParaRPr>
          </a:p>
          <a:p>
            <a:r>
              <a:rPr lang="en-US">
                <a:solidFill>
                  <a:schemeClr val="tx1"/>
                </a:solidFill>
              </a:rPr>
              <a:t>Gọi </a:t>
            </a:r>
            <a:r>
              <a:rPr lang="vi-VN">
                <a:solidFill>
                  <a:schemeClr val="tx1"/>
                </a:solidFill>
              </a:rPr>
              <a:t>Quicksort </a:t>
            </a:r>
            <a:r>
              <a:rPr lang="en-US">
                <a:solidFill>
                  <a:schemeClr val="tx1"/>
                </a:solidFill>
              </a:rPr>
              <a:t>cho nửa </a:t>
            </a:r>
            <a:r>
              <a:rPr lang="vi-VN">
                <a:solidFill>
                  <a:schemeClr val="tx1"/>
                </a:solidFill>
              </a:rPr>
              <a:t>phải một cách đệ quy</a:t>
            </a:r>
            <a:r>
              <a:rPr lang="en-US">
                <a:solidFill>
                  <a:schemeClr val="tx1"/>
                </a:solidFill>
              </a:rPr>
              <a:t>.</a:t>
            </a:r>
            <a:endParaRPr lang="en-US"/>
          </a:p>
        </p:txBody>
      </p:sp>
      <p:sp>
        <p:nvSpPr>
          <p:cNvPr id="4" name="Footer Placeholder 3">
            <a:extLst>
              <a:ext uri="{FF2B5EF4-FFF2-40B4-BE49-F238E27FC236}">
                <a16:creationId xmlns:a16="http://schemas.microsoft.com/office/drawing/2014/main" id="{78AAD032-C9DA-4001-AA4A-A7F59FEE5D2B}"/>
              </a:ext>
            </a:extLst>
          </p:cNvPr>
          <p:cNvSpPr>
            <a:spLocks noGrp="1"/>
          </p:cNvSpPr>
          <p:nvPr>
            <p:ph type="ftr" sz="quarter" idx="11"/>
          </p:nvPr>
        </p:nvSpPr>
        <p:spPr/>
        <p:txBody>
          <a:bodyPr/>
          <a:lstStyle/>
          <a:p>
            <a:r>
              <a:rPr lang="en-US"/>
              <a:t>Cấu Trúc Dữ Liệu &amp; Giải Thuật (Data Structures &amp; Algorithms) - Sắp xếp (Sort)</a:t>
            </a:r>
          </a:p>
        </p:txBody>
      </p:sp>
      <p:sp>
        <p:nvSpPr>
          <p:cNvPr id="5" name="Date Placeholder 4">
            <a:extLst>
              <a:ext uri="{FF2B5EF4-FFF2-40B4-BE49-F238E27FC236}">
                <a16:creationId xmlns:a16="http://schemas.microsoft.com/office/drawing/2014/main" id="{D264A9A9-A135-4DEC-80E6-3C57F6B6EBAC}"/>
              </a:ext>
            </a:extLst>
          </p:cNvPr>
          <p:cNvSpPr>
            <a:spLocks noGrp="1"/>
          </p:cNvSpPr>
          <p:nvPr>
            <p:ph type="dt" sz="half" idx="10"/>
          </p:nvPr>
        </p:nvSpPr>
        <p:spPr/>
        <p:txBody>
          <a:bodyPr/>
          <a:lstStyle/>
          <a:p>
            <a:fld id="{1CB5AD25-A25A-4822-B70A-7060FCDC2168}" type="datetime1">
              <a:rPr lang="en-US" smtClean="0"/>
              <a:pPr/>
              <a:t>4/21/2023</a:t>
            </a:fld>
            <a:endParaRPr lang="en-US"/>
          </a:p>
        </p:txBody>
      </p:sp>
      <p:sp>
        <p:nvSpPr>
          <p:cNvPr id="6" name="Slide Number Placeholder 5">
            <a:extLst>
              <a:ext uri="{FF2B5EF4-FFF2-40B4-BE49-F238E27FC236}">
                <a16:creationId xmlns:a16="http://schemas.microsoft.com/office/drawing/2014/main" id="{3F7B70C3-8C68-44B1-886A-A6E7BECF9165}"/>
              </a:ext>
            </a:extLst>
          </p:cNvPr>
          <p:cNvSpPr>
            <a:spLocks noGrp="1"/>
          </p:cNvSpPr>
          <p:nvPr>
            <p:ph type="sldNum" sz="quarter" idx="12"/>
          </p:nvPr>
        </p:nvSpPr>
        <p:spPr/>
        <p:txBody>
          <a:bodyPr/>
          <a:lstStyle/>
          <a:p>
            <a:fld id="{21782F98-F548-4E33-958E-D2A6C4BA8EFA}" type="slidenum">
              <a:rPr lang="en-US" smtClean="0"/>
              <a:pPr/>
              <a:t>33</a:t>
            </a:fld>
            <a:endParaRPr lang="en-US"/>
          </a:p>
        </p:txBody>
      </p:sp>
      <p:pic>
        <p:nvPicPr>
          <p:cNvPr id="8" name="Picture 7">
            <a:extLst>
              <a:ext uri="{FF2B5EF4-FFF2-40B4-BE49-F238E27FC236}">
                <a16:creationId xmlns:a16="http://schemas.microsoft.com/office/drawing/2014/main" id="{98D2AFC9-1B1B-45F7-B418-ACF9754445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8240" y="1724025"/>
            <a:ext cx="5495238" cy="3904762"/>
          </a:xfrm>
          <a:prstGeom prst="rect">
            <a:avLst/>
          </a:prstGeom>
        </p:spPr>
      </p:pic>
    </p:spTree>
    <p:extLst>
      <p:ext uri="{BB962C8B-B14F-4D97-AF65-F5344CB8AC3E}">
        <p14:creationId xmlns:p14="http://schemas.microsoft.com/office/powerpoint/2010/main" val="23431894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30C934-C0CE-419F-848E-44AC2AC5A930}"/>
              </a:ext>
            </a:extLst>
          </p:cNvPr>
          <p:cNvSpPr>
            <a:spLocks noGrp="1"/>
          </p:cNvSpPr>
          <p:nvPr>
            <p:ph type="title"/>
          </p:nvPr>
        </p:nvSpPr>
        <p:spPr/>
        <p:txBody>
          <a:bodyPr/>
          <a:lstStyle/>
          <a:p>
            <a:r>
              <a:rPr lang="en-AU"/>
              <a:t>Quick sort – </a:t>
            </a:r>
            <a:r>
              <a:rPr lang="en-US"/>
              <a:t>Giải thuật phân hoạch dãy a</a:t>
            </a:r>
            <a:r>
              <a:rPr lang="en-US" baseline="-25000"/>
              <a:t>l</a:t>
            </a:r>
            <a:r>
              <a:rPr lang="en-US"/>
              <a:t>..a</a:t>
            </a:r>
            <a:r>
              <a:rPr lang="en-US" baseline="-25000"/>
              <a:t>r</a:t>
            </a:r>
          </a:p>
        </p:txBody>
      </p:sp>
      <p:sp>
        <p:nvSpPr>
          <p:cNvPr id="3" name="Content Placeholder 2">
            <a:extLst>
              <a:ext uri="{FF2B5EF4-FFF2-40B4-BE49-F238E27FC236}">
                <a16:creationId xmlns:a16="http://schemas.microsoft.com/office/drawing/2014/main" id="{647A9A8B-FB01-4200-ADE0-3A8B130B952C}"/>
              </a:ext>
            </a:extLst>
          </p:cNvPr>
          <p:cNvSpPr>
            <a:spLocks noGrp="1"/>
          </p:cNvSpPr>
          <p:nvPr>
            <p:ph idx="1"/>
          </p:nvPr>
        </p:nvSpPr>
        <p:spPr>
          <a:xfrm>
            <a:off x="1219201" y="1600200"/>
            <a:ext cx="5081285" cy="4572000"/>
          </a:xfrm>
        </p:spPr>
        <p:txBody>
          <a:bodyPr>
            <a:normAutofit fontScale="85000" lnSpcReduction="20000"/>
          </a:bodyPr>
          <a:lstStyle/>
          <a:p>
            <a:r>
              <a:rPr lang="en-US"/>
              <a:t>C</a:t>
            </a:r>
            <a:r>
              <a:rPr lang="vi-VN"/>
              <a:t>họn </a:t>
            </a:r>
            <a:r>
              <a:rPr lang="en-US"/>
              <a:t>phần tử a[r] làm</a:t>
            </a:r>
            <a:r>
              <a:rPr lang="vi-VN"/>
              <a:t> pivot</a:t>
            </a:r>
            <a:r>
              <a:rPr lang="en-US"/>
              <a:t> </a:t>
            </a:r>
          </a:p>
          <a:p>
            <a:r>
              <a:rPr lang="en-US"/>
              <a:t>Dùng</a:t>
            </a:r>
            <a:r>
              <a:rPr lang="vi-VN"/>
              <a:t> </a:t>
            </a:r>
            <a:r>
              <a:rPr lang="en-US"/>
              <a:t>i trỏ vào a[l], j trỏ vào a[r-1]</a:t>
            </a:r>
          </a:p>
          <a:p>
            <a:r>
              <a:rPr lang="en-US"/>
              <a:t>Trong khi i </a:t>
            </a:r>
            <a:r>
              <a:rPr lang="vi-VN"/>
              <a:t>≤</a:t>
            </a:r>
            <a:r>
              <a:rPr lang="en-US"/>
              <a:t> j:</a:t>
            </a:r>
          </a:p>
          <a:p>
            <a:pPr lvl="1"/>
            <a:r>
              <a:rPr lang="en-US"/>
              <a:t>T</a:t>
            </a:r>
            <a:r>
              <a:rPr lang="vi-VN"/>
              <a:t>rong khi </a:t>
            </a:r>
            <a:r>
              <a:rPr lang="en-US"/>
              <a:t>a[i] </a:t>
            </a:r>
            <a:r>
              <a:rPr lang="vi-VN"/>
              <a:t>≤</a:t>
            </a:r>
            <a:r>
              <a:rPr lang="en-US"/>
              <a:t> pivot và i&lt;r thì </a:t>
            </a:r>
            <a:r>
              <a:rPr lang="vi-VN"/>
              <a:t>di chuyển</a:t>
            </a:r>
            <a:r>
              <a:rPr lang="en-US"/>
              <a:t> i</a:t>
            </a:r>
            <a:r>
              <a:rPr lang="vi-VN"/>
              <a:t> sang phải </a:t>
            </a:r>
            <a:endParaRPr lang="en-US"/>
          </a:p>
          <a:p>
            <a:pPr lvl="1"/>
            <a:r>
              <a:rPr lang="en-US"/>
              <a:t>T</a:t>
            </a:r>
            <a:r>
              <a:rPr lang="vi-VN"/>
              <a:t>rong khi </a:t>
            </a:r>
            <a:r>
              <a:rPr lang="en-US"/>
              <a:t>a[j] &gt; pivot và j&gt;=0 thì di chuyển j</a:t>
            </a:r>
            <a:r>
              <a:rPr lang="vi-VN"/>
              <a:t> sang trái </a:t>
            </a:r>
            <a:endParaRPr lang="en-US"/>
          </a:p>
          <a:p>
            <a:pPr lvl="1"/>
            <a:r>
              <a:rPr lang="en-US"/>
              <a:t>N</a:t>
            </a:r>
            <a:r>
              <a:rPr lang="vi-VN"/>
              <a:t>ếu </a:t>
            </a:r>
            <a:r>
              <a:rPr lang="en-US"/>
              <a:t>i &lt; j thì hoán đổi a[i] và a[j]</a:t>
            </a:r>
          </a:p>
          <a:p>
            <a:r>
              <a:rPr lang="en-US"/>
              <a:t>Hoán đổi a[i] và a[r] để đặt pivot vào đúng vị trí của nó</a:t>
            </a:r>
          </a:p>
          <a:p>
            <a:r>
              <a:rPr lang="en-US"/>
              <a:t>Trả về i là vị trí của pivot</a:t>
            </a:r>
          </a:p>
          <a:p>
            <a:endParaRPr lang="en-AU" altLang="en-US"/>
          </a:p>
        </p:txBody>
      </p:sp>
      <p:sp>
        <p:nvSpPr>
          <p:cNvPr id="4" name="Footer Placeholder 3">
            <a:extLst>
              <a:ext uri="{FF2B5EF4-FFF2-40B4-BE49-F238E27FC236}">
                <a16:creationId xmlns:a16="http://schemas.microsoft.com/office/drawing/2014/main" id="{78AAD032-C9DA-4001-AA4A-A7F59FEE5D2B}"/>
              </a:ext>
            </a:extLst>
          </p:cNvPr>
          <p:cNvSpPr>
            <a:spLocks noGrp="1"/>
          </p:cNvSpPr>
          <p:nvPr>
            <p:ph type="ftr" sz="quarter" idx="11"/>
          </p:nvPr>
        </p:nvSpPr>
        <p:spPr/>
        <p:txBody>
          <a:bodyPr/>
          <a:lstStyle/>
          <a:p>
            <a:r>
              <a:rPr lang="en-US"/>
              <a:t>Cấu Trúc Dữ Liệu &amp; Giải Thuật (Data Structures &amp; Algorithms) - Sắp xếp (Sort)</a:t>
            </a:r>
          </a:p>
        </p:txBody>
      </p:sp>
      <p:sp>
        <p:nvSpPr>
          <p:cNvPr id="5" name="Date Placeholder 4">
            <a:extLst>
              <a:ext uri="{FF2B5EF4-FFF2-40B4-BE49-F238E27FC236}">
                <a16:creationId xmlns:a16="http://schemas.microsoft.com/office/drawing/2014/main" id="{D264A9A9-A135-4DEC-80E6-3C57F6B6EBAC}"/>
              </a:ext>
            </a:extLst>
          </p:cNvPr>
          <p:cNvSpPr>
            <a:spLocks noGrp="1"/>
          </p:cNvSpPr>
          <p:nvPr>
            <p:ph type="dt" sz="half" idx="10"/>
          </p:nvPr>
        </p:nvSpPr>
        <p:spPr/>
        <p:txBody>
          <a:bodyPr/>
          <a:lstStyle/>
          <a:p>
            <a:fld id="{1CB5AD25-A25A-4822-B70A-7060FCDC2168}" type="datetime1">
              <a:rPr lang="en-US" smtClean="0"/>
              <a:pPr/>
              <a:t>4/21/2023</a:t>
            </a:fld>
            <a:endParaRPr lang="en-US"/>
          </a:p>
        </p:txBody>
      </p:sp>
      <p:sp>
        <p:nvSpPr>
          <p:cNvPr id="6" name="Slide Number Placeholder 5">
            <a:extLst>
              <a:ext uri="{FF2B5EF4-FFF2-40B4-BE49-F238E27FC236}">
                <a16:creationId xmlns:a16="http://schemas.microsoft.com/office/drawing/2014/main" id="{3F7B70C3-8C68-44B1-886A-A6E7BECF9165}"/>
              </a:ext>
            </a:extLst>
          </p:cNvPr>
          <p:cNvSpPr>
            <a:spLocks noGrp="1"/>
          </p:cNvSpPr>
          <p:nvPr>
            <p:ph type="sldNum" sz="quarter" idx="12"/>
          </p:nvPr>
        </p:nvSpPr>
        <p:spPr/>
        <p:txBody>
          <a:bodyPr/>
          <a:lstStyle/>
          <a:p>
            <a:fld id="{21782F98-F548-4E33-958E-D2A6C4BA8EFA}" type="slidenum">
              <a:rPr lang="en-US" smtClean="0"/>
              <a:pPr/>
              <a:t>34</a:t>
            </a:fld>
            <a:endParaRPr lang="en-US"/>
          </a:p>
        </p:txBody>
      </p:sp>
      <p:sp>
        <p:nvSpPr>
          <p:cNvPr id="22" name="Rectangle 21">
            <a:extLst>
              <a:ext uri="{FF2B5EF4-FFF2-40B4-BE49-F238E27FC236}">
                <a16:creationId xmlns:a16="http://schemas.microsoft.com/office/drawing/2014/main" id="{A9F5AF00-6A16-4F6A-8D88-696EBB44BE22}"/>
              </a:ext>
            </a:extLst>
          </p:cNvPr>
          <p:cNvSpPr/>
          <p:nvPr/>
        </p:nvSpPr>
        <p:spPr>
          <a:xfrm>
            <a:off x="6300486" y="1600200"/>
            <a:ext cx="6096000" cy="3416320"/>
          </a:xfrm>
          <a:prstGeom prst="rect">
            <a:avLst/>
          </a:prstGeom>
        </p:spPr>
        <p:txBody>
          <a:bodyPr>
            <a:spAutoFit/>
          </a:bodyPr>
          <a:lstStyle/>
          <a:p>
            <a:r>
              <a:rPr lang="en-US" sz="1800">
                <a:solidFill>
                  <a:srgbClr val="C00000"/>
                </a:solidFill>
                <a:latin typeface="Consolas" panose="020B0609020204030204" pitchFamily="49" charset="0"/>
              </a:rPr>
              <a:t>int partition(int arr[], int left, int right){</a:t>
            </a:r>
          </a:p>
          <a:p>
            <a:r>
              <a:rPr lang="en-US" sz="1800">
                <a:solidFill>
                  <a:srgbClr val="C00000"/>
                </a:solidFill>
                <a:latin typeface="Consolas" panose="020B0609020204030204" pitchFamily="49" charset="0"/>
              </a:rPr>
              <a:t>    int pivot = arr[right];</a:t>
            </a:r>
          </a:p>
          <a:p>
            <a:r>
              <a:rPr lang="en-US" sz="1800">
                <a:solidFill>
                  <a:srgbClr val="C00000"/>
                </a:solidFill>
                <a:latin typeface="Consolas" panose="020B0609020204030204" pitchFamily="49" charset="0"/>
              </a:rPr>
              <a:t>    int i = left;</a:t>
            </a:r>
          </a:p>
          <a:p>
            <a:r>
              <a:rPr lang="en-US" sz="1800">
                <a:solidFill>
                  <a:srgbClr val="C00000"/>
                </a:solidFill>
                <a:latin typeface="Consolas" panose="020B0609020204030204" pitchFamily="49" charset="0"/>
              </a:rPr>
              <a:t>    int j = right - 1;</a:t>
            </a:r>
          </a:p>
          <a:p>
            <a:r>
              <a:rPr lang="en-US" sz="1800">
                <a:solidFill>
                  <a:srgbClr val="C00000"/>
                </a:solidFill>
                <a:latin typeface="Consolas" panose="020B0609020204030204" pitchFamily="49" charset="0"/>
              </a:rPr>
              <a:t>    while (i&lt;=j){</a:t>
            </a:r>
          </a:p>
          <a:p>
            <a:r>
              <a:rPr lang="en-US" sz="1800">
                <a:solidFill>
                  <a:srgbClr val="C00000"/>
                </a:solidFill>
                <a:latin typeface="Consolas" panose="020B0609020204030204" pitchFamily="49" charset="0"/>
              </a:rPr>
              <a:t>        while(arr[i]&lt;=pivot &amp;&amp; i&lt;r) i++;</a:t>
            </a:r>
          </a:p>
          <a:p>
            <a:r>
              <a:rPr lang="en-US" sz="1800">
                <a:solidFill>
                  <a:srgbClr val="C00000"/>
                </a:solidFill>
                <a:latin typeface="Consolas" panose="020B0609020204030204" pitchFamily="49" charset="0"/>
              </a:rPr>
              <a:t>        while (arr[j]&gt;pivot &amp;&amp; j&gt;=0) j--;</a:t>
            </a:r>
          </a:p>
          <a:p>
            <a:r>
              <a:rPr lang="en-US" sz="1800">
                <a:solidFill>
                  <a:srgbClr val="C00000"/>
                </a:solidFill>
                <a:latin typeface="Consolas" panose="020B0609020204030204" pitchFamily="49" charset="0"/>
              </a:rPr>
              <a:t>        if(i&lt;j) swap(arr[i],arr[j]);    </a:t>
            </a:r>
          </a:p>
          <a:p>
            <a:r>
              <a:rPr lang="en-US" sz="1800">
                <a:solidFill>
                  <a:srgbClr val="C00000"/>
                </a:solidFill>
                <a:latin typeface="Consolas" panose="020B0609020204030204" pitchFamily="49" charset="0"/>
              </a:rPr>
              <a:t>    }</a:t>
            </a:r>
          </a:p>
          <a:p>
            <a:r>
              <a:rPr lang="en-US" sz="1800">
                <a:solidFill>
                  <a:srgbClr val="C00000"/>
                </a:solidFill>
                <a:latin typeface="Consolas" panose="020B0609020204030204" pitchFamily="49" charset="0"/>
              </a:rPr>
              <a:t>    swap(arr[i],arr[right]);</a:t>
            </a:r>
          </a:p>
          <a:p>
            <a:r>
              <a:rPr lang="en-US" sz="1800">
                <a:solidFill>
                  <a:srgbClr val="C00000"/>
                </a:solidFill>
                <a:latin typeface="Consolas" panose="020B0609020204030204" pitchFamily="49" charset="0"/>
              </a:rPr>
              <a:t>    return i;   </a:t>
            </a:r>
          </a:p>
          <a:p>
            <a:r>
              <a:rPr lang="en-US" sz="1800">
                <a:solidFill>
                  <a:srgbClr val="C00000"/>
                </a:solidFill>
                <a:latin typeface="Consolas" panose="020B0609020204030204" pitchFamily="49" charset="0"/>
              </a:rPr>
              <a:t>}</a:t>
            </a:r>
            <a:endParaRPr lang="en-US" sz="1800" b="0">
              <a:solidFill>
                <a:srgbClr val="C00000"/>
              </a:solidFill>
              <a:effectLst/>
              <a:latin typeface="Consolas" panose="020B0609020204030204" pitchFamily="49" charset="0"/>
            </a:endParaRPr>
          </a:p>
        </p:txBody>
      </p:sp>
      <p:pic>
        <p:nvPicPr>
          <p:cNvPr id="23" name="Picture 22">
            <a:extLst>
              <a:ext uri="{FF2B5EF4-FFF2-40B4-BE49-F238E27FC236}">
                <a16:creationId xmlns:a16="http://schemas.microsoft.com/office/drawing/2014/main" id="{1B1A27A1-F47D-49E2-9F63-EAD961CB6525}"/>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6559322" y="4657243"/>
            <a:ext cx="4848225" cy="1828800"/>
          </a:xfrm>
          <a:prstGeom prst="rect">
            <a:avLst/>
          </a:prstGeom>
        </p:spPr>
      </p:pic>
    </p:spTree>
    <p:extLst>
      <p:ext uri="{BB962C8B-B14F-4D97-AF65-F5344CB8AC3E}">
        <p14:creationId xmlns:p14="http://schemas.microsoft.com/office/powerpoint/2010/main" val="4263217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30C934-C0CE-419F-848E-44AC2AC5A930}"/>
              </a:ext>
            </a:extLst>
          </p:cNvPr>
          <p:cNvSpPr>
            <a:spLocks noGrp="1"/>
          </p:cNvSpPr>
          <p:nvPr>
            <p:ph type="title"/>
          </p:nvPr>
        </p:nvSpPr>
        <p:spPr/>
        <p:txBody>
          <a:bodyPr/>
          <a:lstStyle/>
          <a:p>
            <a:r>
              <a:rPr lang="en-AU"/>
              <a:t>Quick sort – </a:t>
            </a:r>
            <a:r>
              <a:rPr lang="en-US"/>
              <a:t>Giải thuật sắp xếp dãy a</a:t>
            </a:r>
            <a:r>
              <a:rPr lang="en-US" baseline="-25000"/>
              <a:t>l</a:t>
            </a:r>
            <a:r>
              <a:rPr lang="en-US"/>
              <a:t>..a</a:t>
            </a:r>
            <a:r>
              <a:rPr lang="en-US" baseline="-25000"/>
              <a:t>r</a:t>
            </a:r>
          </a:p>
        </p:txBody>
      </p:sp>
      <p:sp>
        <p:nvSpPr>
          <p:cNvPr id="3" name="Content Placeholder 2">
            <a:extLst>
              <a:ext uri="{FF2B5EF4-FFF2-40B4-BE49-F238E27FC236}">
                <a16:creationId xmlns:a16="http://schemas.microsoft.com/office/drawing/2014/main" id="{647A9A8B-FB01-4200-ADE0-3A8B130B952C}"/>
              </a:ext>
            </a:extLst>
          </p:cNvPr>
          <p:cNvSpPr>
            <a:spLocks noGrp="1"/>
          </p:cNvSpPr>
          <p:nvPr>
            <p:ph idx="1"/>
          </p:nvPr>
        </p:nvSpPr>
        <p:spPr>
          <a:xfrm>
            <a:off x="1219201" y="1600200"/>
            <a:ext cx="4781012" cy="4572000"/>
          </a:xfrm>
        </p:spPr>
        <p:txBody>
          <a:bodyPr>
            <a:normAutofit fontScale="85000" lnSpcReduction="20000"/>
          </a:bodyPr>
          <a:lstStyle/>
          <a:p>
            <a:r>
              <a:rPr lang="en-US">
                <a:solidFill>
                  <a:schemeClr val="tx1"/>
                </a:solidFill>
              </a:rPr>
              <a:t>Nếu dãy có 1 phần tử thì kết thúc.</a:t>
            </a:r>
          </a:p>
          <a:p>
            <a:r>
              <a:rPr lang="en-US">
                <a:solidFill>
                  <a:schemeClr val="tx1"/>
                </a:solidFill>
              </a:rPr>
              <a:t>Chọn phần tử bất kỳ làm pivot.</a:t>
            </a:r>
          </a:p>
          <a:p>
            <a:r>
              <a:rPr lang="en-US">
                <a:solidFill>
                  <a:schemeClr val="tx1"/>
                </a:solidFill>
              </a:rPr>
              <a:t>Chia dãy thành hai phần dựa vào pivot:</a:t>
            </a:r>
          </a:p>
          <a:p>
            <a:pPr lvl="1"/>
            <a:r>
              <a:rPr lang="en-US">
                <a:solidFill>
                  <a:schemeClr val="tx1"/>
                </a:solidFill>
              </a:rPr>
              <a:t>Nửa trái ≤ pivot.</a:t>
            </a:r>
          </a:p>
          <a:p>
            <a:pPr lvl="1"/>
            <a:r>
              <a:rPr lang="en-US">
                <a:solidFill>
                  <a:schemeClr val="tx1"/>
                </a:solidFill>
              </a:rPr>
              <a:t>Nửa phải &gt; pivot.</a:t>
            </a:r>
          </a:p>
          <a:p>
            <a:r>
              <a:rPr lang="en-US">
                <a:solidFill>
                  <a:schemeClr val="tx1"/>
                </a:solidFill>
              </a:rPr>
              <a:t>Gọi đệ qui q</a:t>
            </a:r>
            <a:r>
              <a:rPr lang="vi-VN">
                <a:solidFill>
                  <a:schemeClr val="tx1"/>
                </a:solidFill>
              </a:rPr>
              <a:t>uicksort </a:t>
            </a:r>
            <a:r>
              <a:rPr lang="en-US">
                <a:solidFill>
                  <a:schemeClr val="tx1"/>
                </a:solidFill>
              </a:rPr>
              <a:t>cho nửa </a:t>
            </a:r>
            <a:r>
              <a:rPr lang="vi-VN">
                <a:solidFill>
                  <a:schemeClr val="tx1"/>
                </a:solidFill>
              </a:rPr>
              <a:t>trái</a:t>
            </a:r>
            <a:r>
              <a:rPr lang="en-US">
                <a:solidFill>
                  <a:schemeClr val="tx1"/>
                </a:solidFill>
              </a:rPr>
              <a:t>.</a:t>
            </a:r>
            <a:r>
              <a:rPr lang="vi-VN">
                <a:solidFill>
                  <a:schemeClr val="tx1"/>
                </a:solidFill>
              </a:rPr>
              <a:t> </a:t>
            </a:r>
            <a:endParaRPr lang="en-US">
              <a:solidFill>
                <a:schemeClr val="tx1"/>
              </a:solidFill>
            </a:endParaRPr>
          </a:p>
          <a:p>
            <a:r>
              <a:rPr lang="en-US">
                <a:solidFill>
                  <a:schemeClr val="tx1"/>
                </a:solidFill>
              </a:rPr>
              <a:t>Gọi đệ qui q</a:t>
            </a:r>
            <a:r>
              <a:rPr lang="vi-VN">
                <a:solidFill>
                  <a:schemeClr val="tx1"/>
                </a:solidFill>
              </a:rPr>
              <a:t>uicksort </a:t>
            </a:r>
            <a:r>
              <a:rPr lang="en-US">
                <a:solidFill>
                  <a:schemeClr val="tx1"/>
                </a:solidFill>
              </a:rPr>
              <a:t>cho nửa phải.</a:t>
            </a:r>
          </a:p>
        </p:txBody>
      </p:sp>
      <p:sp>
        <p:nvSpPr>
          <p:cNvPr id="4" name="Footer Placeholder 3">
            <a:extLst>
              <a:ext uri="{FF2B5EF4-FFF2-40B4-BE49-F238E27FC236}">
                <a16:creationId xmlns:a16="http://schemas.microsoft.com/office/drawing/2014/main" id="{78AAD032-C9DA-4001-AA4A-A7F59FEE5D2B}"/>
              </a:ext>
            </a:extLst>
          </p:cNvPr>
          <p:cNvSpPr>
            <a:spLocks noGrp="1"/>
          </p:cNvSpPr>
          <p:nvPr>
            <p:ph type="ftr" sz="quarter" idx="11"/>
          </p:nvPr>
        </p:nvSpPr>
        <p:spPr/>
        <p:txBody>
          <a:bodyPr/>
          <a:lstStyle/>
          <a:p>
            <a:r>
              <a:rPr lang="en-US"/>
              <a:t>Cấu Trúc Dữ Liệu &amp; Giải Thuật (Data Structures &amp; Algorithms) - Sắp xếp (Sort)</a:t>
            </a:r>
          </a:p>
        </p:txBody>
      </p:sp>
      <p:sp>
        <p:nvSpPr>
          <p:cNvPr id="5" name="Date Placeholder 4">
            <a:extLst>
              <a:ext uri="{FF2B5EF4-FFF2-40B4-BE49-F238E27FC236}">
                <a16:creationId xmlns:a16="http://schemas.microsoft.com/office/drawing/2014/main" id="{D264A9A9-A135-4DEC-80E6-3C57F6B6EBAC}"/>
              </a:ext>
            </a:extLst>
          </p:cNvPr>
          <p:cNvSpPr>
            <a:spLocks noGrp="1"/>
          </p:cNvSpPr>
          <p:nvPr>
            <p:ph type="dt" sz="half" idx="10"/>
          </p:nvPr>
        </p:nvSpPr>
        <p:spPr/>
        <p:txBody>
          <a:bodyPr/>
          <a:lstStyle/>
          <a:p>
            <a:fld id="{1CB5AD25-A25A-4822-B70A-7060FCDC2168}" type="datetime1">
              <a:rPr lang="en-US" smtClean="0"/>
              <a:pPr/>
              <a:t>4/21/2023</a:t>
            </a:fld>
            <a:endParaRPr lang="en-US"/>
          </a:p>
        </p:txBody>
      </p:sp>
      <p:sp>
        <p:nvSpPr>
          <p:cNvPr id="6" name="Slide Number Placeholder 5">
            <a:extLst>
              <a:ext uri="{FF2B5EF4-FFF2-40B4-BE49-F238E27FC236}">
                <a16:creationId xmlns:a16="http://schemas.microsoft.com/office/drawing/2014/main" id="{3F7B70C3-8C68-44B1-886A-A6E7BECF9165}"/>
              </a:ext>
            </a:extLst>
          </p:cNvPr>
          <p:cNvSpPr>
            <a:spLocks noGrp="1"/>
          </p:cNvSpPr>
          <p:nvPr>
            <p:ph type="sldNum" sz="quarter" idx="12"/>
          </p:nvPr>
        </p:nvSpPr>
        <p:spPr/>
        <p:txBody>
          <a:bodyPr/>
          <a:lstStyle/>
          <a:p>
            <a:fld id="{21782F98-F548-4E33-958E-D2A6C4BA8EFA}" type="slidenum">
              <a:rPr lang="en-US" smtClean="0"/>
              <a:pPr/>
              <a:t>35</a:t>
            </a:fld>
            <a:endParaRPr lang="en-US"/>
          </a:p>
        </p:txBody>
      </p:sp>
      <p:sp>
        <p:nvSpPr>
          <p:cNvPr id="17" name="Rectangle 16">
            <a:extLst>
              <a:ext uri="{FF2B5EF4-FFF2-40B4-BE49-F238E27FC236}">
                <a16:creationId xmlns:a16="http://schemas.microsoft.com/office/drawing/2014/main" id="{D13CF668-DA8A-4F2C-B420-8727612A5DC5}"/>
              </a:ext>
            </a:extLst>
          </p:cNvPr>
          <p:cNvSpPr/>
          <p:nvPr/>
        </p:nvSpPr>
        <p:spPr>
          <a:xfrm>
            <a:off x="6016263" y="1600225"/>
            <a:ext cx="6096000" cy="2031325"/>
          </a:xfrm>
          <a:prstGeom prst="rect">
            <a:avLst/>
          </a:prstGeom>
        </p:spPr>
        <p:txBody>
          <a:bodyPr>
            <a:spAutoFit/>
          </a:bodyPr>
          <a:lstStyle/>
          <a:p>
            <a:r>
              <a:rPr lang="en-US" sz="1800">
                <a:solidFill>
                  <a:srgbClr val="C00000"/>
                </a:solidFill>
                <a:latin typeface="Consolas" panose="020B0609020204030204" pitchFamily="49" charset="0"/>
              </a:rPr>
              <a:t>void quickSort(int arr[], int left, int right){</a:t>
            </a:r>
          </a:p>
          <a:p>
            <a:r>
              <a:rPr lang="en-US" sz="1800">
                <a:solidFill>
                  <a:srgbClr val="C00000"/>
                </a:solidFill>
                <a:latin typeface="Consolas" panose="020B0609020204030204" pitchFamily="49" charset="0"/>
              </a:rPr>
              <a:t>    if (left &lt; right){</a:t>
            </a:r>
          </a:p>
          <a:p>
            <a:r>
              <a:rPr lang="en-US" sz="1800">
                <a:solidFill>
                  <a:srgbClr val="C00000"/>
                </a:solidFill>
                <a:latin typeface="Consolas" panose="020B0609020204030204" pitchFamily="49" charset="0"/>
              </a:rPr>
              <a:t>        int pi = partition(arr, left, right);</a:t>
            </a:r>
          </a:p>
          <a:p>
            <a:r>
              <a:rPr lang="en-US" sz="1800">
                <a:solidFill>
                  <a:srgbClr val="C00000"/>
                </a:solidFill>
                <a:latin typeface="Consolas" panose="020B0609020204030204" pitchFamily="49" charset="0"/>
              </a:rPr>
              <a:t>        quickSort(arr, left, pi - 1);</a:t>
            </a:r>
          </a:p>
          <a:p>
            <a:r>
              <a:rPr lang="en-US" sz="1800">
                <a:solidFill>
                  <a:srgbClr val="C00000"/>
                </a:solidFill>
                <a:latin typeface="Consolas" panose="020B0609020204030204" pitchFamily="49" charset="0"/>
              </a:rPr>
              <a:t>        quickSort(arr, pi + 1, right);</a:t>
            </a:r>
          </a:p>
          <a:p>
            <a:r>
              <a:rPr lang="en-US" sz="1800">
                <a:solidFill>
                  <a:srgbClr val="C00000"/>
                </a:solidFill>
                <a:latin typeface="Consolas" panose="020B0609020204030204" pitchFamily="49" charset="0"/>
              </a:rPr>
              <a:t>    }</a:t>
            </a:r>
          </a:p>
          <a:p>
            <a:r>
              <a:rPr lang="en-US" sz="1800">
                <a:solidFill>
                  <a:srgbClr val="C00000"/>
                </a:solidFill>
                <a:latin typeface="Consolas" panose="020B0609020204030204" pitchFamily="49" charset="0"/>
              </a:rPr>
              <a:t>}</a:t>
            </a:r>
            <a:endParaRPr lang="en-US" sz="1800" b="0">
              <a:solidFill>
                <a:srgbClr val="C00000"/>
              </a:solidFill>
              <a:effectLst/>
              <a:latin typeface="Consolas" panose="020B0609020204030204" pitchFamily="49" charset="0"/>
            </a:endParaRPr>
          </a:p>
        </p:txBody>
      </p:sp>
    </p:spTree>
    <p:extLst>
      <p:ext uri="{BB962C8B-B14F-4D97-AF65-F5344CB8AC3E}">
        <p14:creationId xmlns:p14="http://schemas.microsoft.com/office/powerpoint/2010/main" val="20769252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30C934-C0CE-419F-848E-44AC2AC5A930}"/>
              </a:ext>
            </a:extLst>
          </p:cNvPr>
          <p:cNvSpPr>
            <a:spLocks noGrp="1"/>
          </p:cNvSpPr>
          <p:nvPr>
            <p:ph type="title"/>
          </p:nvPr>
        </p:nvSpPr>
        <p:spPr/>
        <p:txBody>
          <a:bodyPr/>
          <a:lstStyle/>
          <a:p>
            <a:r>
              <a:rPr lang="en-AU"/>
              <a:t>Quick sort – Đánh giá</a:t>
            </a:r>
            <a:endParaRPr lang="en-US"/>
          </a:p>
        </p:txBody>
      </p:sp>
      <p:sp>
        <p:nvSpPr>
          <p:cNvPr id="3" name="Content Placeholder 2">
            <a:extLst>
              <a:ext uri="{FF2B5EF4-FFF2-40B4-BE49-F238E27FC236}">
                <a16:creationId xmlns:a16="http://schemas.microsoft.com/office/drawing/2014/main" id="{647A9A8B-FB01-4200-ADE0-3A8B130B952C}"/>
              </a:ext>
            </a:extLst>
          </p:cNvPr>
          <p:cNvSpPr>
            <a:spLocks noGrp="1"/>
          </p:cNvSpPr>
          <p:nvPr>
            <p:ph idx="1"/>
          </p:nvPr>
        </p:nvSpPr>
        <p:spPr/>
        <p:txBody>
          <a:bodyPr/>
          <a:lstStyle/>
          <a:p>
            <a:r>
              <a:rPr lang="en-AU" altLang="en-US"/>
              <a:t>Trường hợp tốt nhất: </a:t>
            </a:r>
            <a:r>
              <a:rPr lang="vi-VN" altLang="en-US"/>
              <a:t>mỗi lần phân hoạch đều chọn được phần tử median (phần tử trung vị) làm mốc, khi đó dãy được phân chia thành 2 phần bằng nhau và cần log</a:t>
            </a:r>
            <a:r>
              <a:rPr lang="vi-VN" altLang="en-US" baseline="-25000"/>
              <a:t>2</a:t>
            </a:r>
            <a:r>
              <a:rPr lang="vi-VN" altLang="en-US"/>
              <a:t>(n) lần phân hoạch thì sắp xếp xong.</a:t>
            </a:r>
            <a:endParaRPr lang="en-AU" altLang="en-US"/>
          </a:p>
          <a:p>
            <a:r>
              <a:rPr lang="en-AU" altLang="en-US"/>
              <a:t>Trường hợp xấu nhất: </a:t>
            </a:r>
            <a:r>
              <a:rPr lang="vi-VN" altLang="en-US"/>
              <a:t>mỗi lần phân hoạch chọn nhầm phần tử có giá trị cực đại (hay cực tiểu) là mốc </a:t>
            </a:r>
            <a:r>
              <a:rPr lang="en-US" altLang="en-US">
                <a:sym typeface="Wingdings" panose="05000000000000000000" pitchFamily="2" charset="2"/>
              </a:rPr>
              <a:t></a:t>
            </a:r>
            <a:r>
              <a:rPr lang="vi-VN" altLang="en-US"/>
              <a:t> dãy sẽ bị phân chia thành 2 phần không đều: một phần chỉ có 1 phần tử, phần còn lại gồm (n-1) phần tử, do vậy cần phân hoạch n lần mới sắp xếp xong.</a:t>
            </a:r>
            <a:endParaRPr lang="en-AU" altLang="en-US"/>
          </a:p>
          <a:p>
            <a:endParaRPr lang="en-US"/>
          </a:p>
        </p:txBody>
      </p:sp>
      <p:sp>
        <p:nvSpPr>
          <p:cNvPr id="4" name="Footer Placeholder 3">
            <a:extLst>
              <a:ext uri="{FF2B5EF4-FFF2-40B4-BE49-F238E27FC236}">
                <a16:creationId xmlns:a16="http://schemas.microsoft.com/office/drawing/2014/main" id="{78AAD032-C9DA-4001-AA4A-A7F59FEE5D2B}"/>
              </a:ext>
            </a:extLst>
          </p:cNvPr>
          <p:cNvSpPr>
            <a:spLocks noGrp="1"/>
          </p:cNvSpPr>
          <p:nvPr>
            <p:ph type="ftr" sz="quarter" idx="11"/>
          </p:nvPr>
        </p:nvSpPr>
        <p:spPr/>
        <p:txBody>
          <a:bodyPr/>
          <a:lstStyle/>
          <a:p>
            <a:r>
              <a:rPr lang="en-US"/>
              <a:t>Cấu Trúc Dữ Liệu &amp; Giải Thuật (Data Structures &amp; Algorithms) - Sắp xếp (Sort)</a:t>
            </a:r>
          </a:p>
        </p:txBody>
      </p:sp>
      <p:sp>
        <p:nvSpPr>
          <p:cNvPr id="5" name="Date Placeholder 4">
            <a:extLst>
              <a:ext uri="{FF2B5EF4-FFF2-40B4-BE49-F238E27FC236}">
                <a16:creationId xmlns:a16="http://schemas.microsoft.com/office/drawing/2014/main" id="{D264A9A9-A135-4DEC-80E6-3C57F6B6EBAC}"/>
              </a:ext>
            </a:extLst>
          </p:cNvPr>
          <p:cNvSpPr>
            <a:spLocks noGrp="1"/>
          </p:cNvSpPr>
          <p:nvPr>
            <p:ph type="dt" sz="half" idx="10"/>
          </p:nvPr>
        </p:nvSpPr>
        <p:spPr/>
        <p:txBody>
          <a:bodyPr/>
          <a:lstStyle/>
          <a:p>
            <a:fld id="{1CB5AD25-A25A-4822-B70A-7060FCDC2168}" type="datetime1">
              <a:rPr lang="en-US" smtClean="0"/>
              <a:pPr/>
              <a:t>4/21/2023</a:t>
            </a:fld>
            <a:endParaRPr lang="en-US"/>
          </a:p>
        </p:txBody>
      </p:sp>
      <p:sp>
        <p:nvSpPr>
          <p:cNvPr id="6" name="Slide Number Placeholder 5">
            <a:extLst>
              <a:ext uri="{FF2B5EF4-FFF2-40B4-BE49-F238E27FC236}">
                <a16:creationId xmlns:a16="http://schemas.microsoft.com/office/drawing/2014/main" id="{3F7B70C3-8C68-44B1-886A-A6E7BECF9165}"/>
              </a:ext>
            </a:extLst>
          </p:cNvPr>
          <p:cNvSpPr>
            <a:spLocks noGrp="1"/>
          </p:cNvSpPr>
          <p:nvPr>
            <p:ph type="sldNum" sz="quarter" idx="12"/>
          </p:nvPr>
        </p:nvSpPr>
        <p:spPr/>
        <p:txBody>
          <a:bodyPr/>
          <a:lstStyle/>
          <a:p>
            <a:fld id="{21782F98-F548-4E33-958E-D2A6C4BA8EFA}" type="slidenum">
              <a:rPr lang="en-US" smtClean="0"/>
              <a:pPr/>
              <a:t>36</a:t>
            </a:fld>
            <a:endParaRPr lang="en-US"/>
          </a:p>
        </p:txBody>
      </p:sp>
      <p:graphicFrame>
        <p:nvGraphicFramePr>
          <p:cNvPr id="18" name="Table 18">
            <a:extLst>
              <a:ext uri="{FF2B5EF4-FFF2-40B4-BE49-F238E27FC236}">
                <a16:creationId xmlns:a16="http://schemas.microsoft.com/office/drawing/2014/main" id="{3469A25E-46CA-4045-A394-9A984CC483AF}"/>
              </a:ext>
            </a:extLst>
          </p:cNvPr>
          <p:cNvGraphicFramePr>
            <a:graphicFrameLocks noGrp="1"/>
          </p:cNvGraphicFramePr>
          <p:nvPr>
            <p:extLst>
              <p:ext uri="{D42A27DB-BD31-4B8C-83A1-F6EECF244321}">
                <p14:modId xmlns:p14="http://schemas.microsoft.com/office/powerpoint/2010/main" val="2772823217"/>
              </p:ext>
            </p:extLst>
          </p:nvPr>
        </p:nvGraphicFramePr>
        <p:xfrm>
          <a:off x="1219200" y="5214395"/>
          <a:ext cx="10668000" cy="914400"/>
        </p:xfrm>
        <a:graphic>
          <a:graphicData uri="http://schemas.openxmlformats.org/drawingml/2006/table">
            <a:tbl>
              <a:tblPr firstRow="1" bandRow="1">
                <a:tableStyleId>{9DCAF9ED-07DC-4A11-8D7F-57B35C25682E}</a:tableStyleId>
              </a:tblPr>
              <a:tblGrid>
                <a:gridCol w="2667000">
                  <a:extLst>
                    <a:ext uri="{9D8B030D-6E8A-4147-A177-3AD203B41FA5}">
                      <a16:colId xmlns:a16="http://schemas.microsoft.com/office/drawing/2014/main" val="2571454537"/>
                    </a:ext>
                  </a:extLst>
                </a:gridCol>
                <a:gridCol w="2667000">
                  <a:extLst>
                    <a:ext uri="{9D8B030D-6E8A-4147-A177-3AD203B41FA5}">
                      <a16:colId xmlns:a16="http://schemas.microsoft.com/office/drawing/2014/main" val="565666463"/>
                    </a:ext>
                  </a:extLst>
                </a:gridCol>
                <a:gridCol w="2667000">
                  <a:extLst>
                    <a:ext uri="{9D8B030D-6E8A-4147-A177-3AD203B41FA5}">
                      <a16:colId xmlns:a16="http://schemas.microsoft.com/office/drawing/2014/main" val="131279920"/>
                    </a:ext>
                  </a:extLst>
                </a:gridCol>
                <a:gridCol w="2667000">
                  <a:extLst>
                    <a:ext uri="{9D8B030D-6E8A-4147-A177-3AD203B41FA5}">
                      <a16:colId xmlns:a16="http://schemas.microsoft.com/office/drawing/2014/main" val="1820676183"/>
                    </a:ext>
                  </a:extLst>
                </a:gridCol>
              </a:tblGrid>
              <a:tr h="370840">
                <a:tc>
                  <a:txBody>
                    <a:bodyPr/>
                    <a:lstStyle/>
                    <a:p>
                      <a:endParaRPr lang="en-US"/>
                    </a:p>
                  </a:txBody>
                  <a:tcPr/>
                </a:tc>
                <a:tc>
                  <a:txBody>
                    <a:bodyPr/>
                    <a:lstStyle/>
                    <a:p>
                      <a:r>
                        <a:rPr lang="en-US"/>
                        <a:t>Tốt Nhất</a:t>
                      </a:r>
                    </a:p>
                  </a:txBody>
                  <a:tcPr/>
                </a:tc>
                <a:tc>
                  <a:txBody>
                    <a:bodyPr/>
                    <a:lstStyle/>
                    <a:p>
                      <a:r>
                        <a:rPr lang="en-US"/>
                        <a:t>Trung Bình</a:t>
                      </a:r>
                    </a:p>
                  </a:txBody>
                  <a:tcPr/>
                </a:tc>
                <a:tc>
                  <a:txBody>
                    <a:bodyPr/>
                    <a:lstStyle/>
                    <a:p>
                      <a:r>
                        <a:rPr lang="en-US"/>
                        <a:t>Xấu nhất</a:t>
                      </a:r>
                    </a:p>
                  </a:txBody>
                  <a:tcPr/>
                </a:tc>
                <a:extLst>
                  <a:ext uri="{0D108BD9-81ED-4DB2-BD59-A6C34878D82A}">
                    <a16:rowId xmlns:a16="http://schemas.microsoft.com/office/drawing/2014/main" val="4232841981"/>
                  </a:ext>
                </a:extLst>
              </a:tr>
              <a:tr h="370840">
                <a:tc>
                  <a:txBody>
                    <a:bodyPr/>
                    <a:lstStyle/>
                    <a:p>
                      <a:r>
                        <a:rPr lang="en-US"/>
                        <a:t>Độ phức tạp</a:t>
                      </a:r>
                    </a:p>
                  </a:txBody>
                  <a:tcPr/>
                </a:tc>
                <a:tc>
                  <a:txBody>
                    <a:bodyPr/>
                    <a:lstStyle/>
                    <a:p>
                      <a:r>
                        <a:rPr lang="en-US"/>
                        <a:t>O(nlog(n))</a:t>
                      </a:r>
                    </a:p>
                  </a:txBody>
                  <a:tcPr/>
                </a:tc>
                <a:tc>
                  <a:txBody>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n-US"/>
                        <a:t>O(nlog(n))</a:t>
                      </a:r>
                    </a:p>
                  </a:txBody>
                  <a:tcPr/>
                </a:tc>
                <a:tc>
                  <a:txBody>
                    <a:bodyPr/>
                    <a:lstStyle/>
                    <a:p>
                      <a:r>
                        <a:rPr lang="en-US"/>
                        <a:t>O(n</a:t>
                      </a:r>
                      <a:r>
                        <a:rPr lang="en-US" baseline="30000"/>
                        <a:t>2</a:t>
                      </a:r>
                      <a:r>
                        <a:rPr lang="en-US"/>
                        <a:t>)</a:t>
                      </a:r>
                    </a:p>
                  </a:txBody>
                  <a:tcPr/>
                </a:tc>
                <a:extLst>
                  <a:ext uri="{0D108BD9-81ED-4DB2-BD59-A6C34878D82A}">
                    <a16:rowId xmlns:a16="http://schemas.microsoft.com/office/drawing/2014/main" val="3938380187"/>
                  </a:ext>
                </a:extLst>
              </a:tr>
            </a:tbl>
          </a:graphicData>
        </a:graphic>
      </p:graphicFrame>
    </p:spTree>
    <p:extLst>
      <p:ext uri="{BB962C8B-B14F-4D97-AF65-F5344CB8AC3E}">
        <p14:creationId xmlns:p14="http://schemas.microsoft.com/office/powerpoint/2010/main" val="2826786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8F25B8-B572-4CD5-A54E-5F0E406EAA28}"/>
              </a:ext>
            </a:extLst>
          </p:cNvPr>
          <p:cNvSpPr>
            <a:spLocks noGrp="1"/>
          </p:cNvSpPr>
          <p:nvPr>
            <p:ph type="title"/>
          </p:nvPr>
        </p:nvSpPr>
        <p:spPr/>
        <p:txBody>
          <a:bodyPr/>
          <a:lstStyle/>
          <a:p>
            <a:r>
              <a:rPr lang="en-US"/>
              <a:t>So sánh các giải thuật sắp xếp nội</a:t>
            </a:r>
          </a:p>
        </p:txBody>
      </p:sp>
      <p:sp>
        <p:nvSpPr>
          <p:cNvPr id="4" name="Footer Placeholder 3">
            <a:extLst>
              <a:ext uri="{FF2B5EF4-FFF2-40B4-BE49-F238E27FC236}">
                <a16:creationId xmlns:a16="http://schemas.microsoft.com/office/drawing/2014/main" id="{78E4862D-4522-4ECD-9741-E61F60552085}"/>
              </a:ext>
            </a:extLst>
          </p:cNvPr>
          <p:cNvSpPr>
            <a:spLocks noGrp="1"/>
          </p:cNvSpPr>
          <p:nvPr>
            <p:ph type="ftr" sz="quarter" idx="11"/>
          </p:nvPr>
        </p:nvSpPr>
        <p:spPr/>
        <p:txBody>
          <a:bodyPr/>
          <a:lstStyle/>
          <a:p>
            <a:r>
              <a:rPr lang="en-US"/>
              <a:t>Cấu Trúc Dữ Liệu &amp; Giải Thuật (Data Structures &amp; Algorithms) - Sắp xếp (Sort)</a:t>
            </a:r>
          </a:p>
        </p:txBody>
      </p:sp>
      <p:sp>
        <p:nvSpPr>
          <p:cNvPr id="5" name="Date Placeholder 4">
            <a:extLst>
              <a:ext uri="{FF2B5EF4-FFF2-40B4-BE49-F238E27FC236}">
                <a16:creationId xmlns:a16="http://schemas.microsoft.com/office/drawing/2014/main" id="{3AAF2F19-E109-48F9-B284-413F022118C0}"/>
              </a:ext>
            </a:extLst>
          </p:cNvPr>
          <p:cNvSpPr>
            <a:spLocks noGrp="1"/>
          </p:cNvSpPr>
          <p:nvPr>
            <p:ph type="dt" sz="half" idx="10"/>
          </p:nvPr>
        </p:nvSpPr>
        <p:spPr/>
        <p:txBody>
          <a:bodyPr/>
          <a:lstStyle/>
          <a:p>
            <a:fld id="{1CB5AD25-A25A-4822-B70A-7060FCDC2168}" type="datetime1">
              <a:rPr lang="en-US" smtClean="0"/>
              <a:t>4/21/2023</a:t>
            </a:fld>
            <a:endParaRPr lang="en-US"/>
          </a:p>
        </p:txBody>
      </p:sp>
      <p:sp>
        <p:nvSpPr>
          <p:cNvPr id="6" name="Slide Number Placeholder 5">
            <a:extLst>
              <a:ext uri="{FF2B5EF4-FFF2-40B4-BE49-F238E27FC236}">
                <a16:creationId xmlns:a16="http://schemas.microsoft.com/office/drawing/2014/main" id="{E25D93A5-EFDB-4A2C-A020-EBF1FC6DC9B1}"/>
              </a:ext>
            </a:extLst>
          </p:cNvPr>
          <p:cNvSpPr>
            <a:spLocks noGrp="1"/>
          </p:cNvSpPr>
          <p:nvPr>
            <p:ph type="sldNum" sz="quarter" idx="12"/>
          </p:nvPr>
        </p:nvSpPr>
        <p:spPr/>
        <p:txBody>
          <a:bodyPr/>
          <a:lstStyle/>
          <a:p>
            <a:fld id="{21782F98-F548-4E33-958E-D2A6C4BA8EFA}" type="slidenum">
              <a:rPr lang="en-US" smtClean="0"/>
              <a:t>37</a:t>
            </a:fld>
            <a:endParaRPr lang="en-US"/>
          </a:p>
        </p:txBody>
      </p:sp>
      <p:graphicFrame>
        <p:nvGraphicFramePr>
          <p:cNvPr id="7" name="Table 6">
            <a:extLst>
              <a:ext uri="{FF2B5EF4-FFF2-40B4-BE49-F238E27FC236}">
                <a16:creationId xmlns:a16="http://schemas.microsoft.com/office/drawing/2014/main" id="{0630F1C9-F4C7-41D9-BDCD-E2FFC50217FB}"/>
              </a:ext>
            </a:extLst>
          </p:cNvPr>
          <p:cNvGraphicFramePr>
            <a:graphicFrameLocks noGrp="1"/>
          </p:cNvGraphicFramePr>
          <p:nvPr>
            <p:extLst>
              <p:ext uri="{D42A27DB-BD31-4B8C-83A1-F6EECF244321}">
                <p14:modId xmlns:p14="http://schemas.microsoft.com/office/powerpoint/2010/main" val="1874605581"/>
              </p:ext>
            </p:extLst>
          </p:nvPr>
        </p:nvGraphicFramePr>
        <p:xfrm>
          <a:off x="1219200" y="1844675"/>
          <a:ext cx="10667999" cy="3200428"/>
        </p:xfrm>
        <a:graphic>
          <a:graphicData uri="http://schemas.openxmlformats.org/drawingml/2006/table">
            <a:tbl>
              <a:tblPr firstRow="1" bandRow="1">
                <a:tableStyleId>{9DCAF9ED-07DC-4A11-8D7F-57B35C25682E}</a:tableStyleId>
              </a:tblPr>
              <a:tblGrid>
                <a:gridCol w="1425646">
                  <a:extLst>
                    <a:ext uri="{9D8B030D-6E8A-4147-A177-3AD203B41FA5}">
                      <a16:colId xmlns:a16="http://schemas.microsoft.com/office/drawing/2014/main" val="20000"/>
                    </a:ext>
                  </a:extLst>
                </a:gridCol>
                <a:gridCol w="5182007">
                  <a:extLst>
                    <a:ext uri="{9D8B030D-6E8A-4147-A177-3AD203B41FA5}">
                      <a16:colId xmlns:a16="http://schemas.microsoft.com/office/drawing/2014/main" val="20001"/>
                    </a:ext>
                  </a:extLst>
                </a:gridCol>
                <a:gridCol w="4060346">
                  <a:extLst>
                    <a:ext uri="{9D8B030D-6E8A-4147-A177-3AD203B41FA5}">
                      <a16:colId xmlns:a16="http://schemas.microsoft.com/office/drawing/2014/main" val="20002"/>
                    </a:ext>
                  </a:extLst>
                </a:gridCol>
              </a:tblGrid>
              <a:tr h="457200">
                <a:tc>
                  <a:txBody>
                    <a:bodyPr/>
                    <a:lstStyle/>
                    <a:p>
                      <a:r>
                        <a:rPr lang="en-US" sz="2400"/>
                        <a:t>Stt</a:t>
                      </a:r>
                      <a:endParaRPr lang="en-US" sz="2400" dirty="0"/>
                    </a:p>
                  </a:txBody>
                  <a:tcPr marL="91441" marR="91441" marT="45722" marB="45722"/>
                </a:tc>
                <a:tc>
                  <a:txBody>
                    <a:bodyPr/>
                    <a:lstStyle/>
                    <a:p>
                      <a:r>
                        <a:rPr lang="en-US" sz="2400"/>
                        <a:t>Thuật</a:t>
                      </a:r>
                      <a:r>
                        <a:rPr lang="en-US" sz="2400" baseline="0"/>
                        <a:t> Toán</a:t>
                      </a:r>
                      <a:endParaRPr lang="en-US" sz="2400" dirty="0"/>
                    </a:p>
                  </a:txBody>
                  <a:tcPr marL="91441" marR="91441" marT="45722" marB="45722"/>
                </a:tc>
                <a:tc>
                  <a:txBody>
                    <a:bodyPr/>
                    <a:lstStyle/>
                    <a:p>
                      <a:r>
                        <a:rPr lang="en-US" sz="2400"/>
                        <a:t>Độ</a:t>
                      </a:r>
                      <a:r>
                        <a:rPr lang="en-US" sz="2400" baseline="0"/>
                        <a:t> Phức Tạp</a:t>
                      </a:r>
                      <a:endParaRPr lang="en-US" sz="2400" dirty="0"/>
                    </a:p>
                  </a:txBody>
                  <a:tcPr marL="91441" marR="91441" marT="45722" marB="45722"/>
                </a:tc>
                <a:extLst>
                  <a:ext uri="{0D108BD9-81ED-4DB2-BD59-A6C34878D82A}">
                    <a16:rowId xmlns:a16="http://schemas.microsoft.com/office/drawing/2014/main" val="10000"/>
                  </a:ext>
                </a:extLst>
              </a:tr>
              <a:tr h="457200">
                <a:tc>
                  <a:txBody>
                    <a:bodyPr/>
                    <a:lstStyle/>
                    <a:p>
                      <a:r>
                        <a:rPr lang="en-US" sz="2400" dirty="0"/>
                        <a:t>1</a:t>
                      </a:r>
                    </a:p>
                  </a:txBody>
                  <a:tcPr marL="91441" marR="91441" marT="45722" marB="45722"/>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AU" sz="2400" dirty="0"/>
                        <a:t>Interchange Sort</a:t>
                      </a:r>
                      <a:endParaRPr lang="en-US" sz="2400" dirty="0"/>
                    </a:p>
                  </a:txBody>
                  <a:tcPr marL="91441" marR="91441" marT="45722" marB="45722"/>
                </a:tc>
                <a:tc>
                  <a:txBody>
                    <a:bodyPr/>
                    <a:lstStyle/>
                    <a:p>
                      <a:r>
                        <a:rPr lang="en-US" sz="2400" dirty="0"/>
                        <a:t>O(n</a:t>
                      </a:r>
                      <a:r>
                        <a:rPr lang="en-US" sz="2400" baseline="30000" dirty="0"/>
                        <a:t>2</a:t>
                      </a:r>
                      <a:r>
                        <a:rPr lang="en-US" sz="2400" dirty="0"/>
                        <a:t>)</a:t>
                      </a:r>
                    </a:p>
                  </a:txBody>
                  <a:tcPr marL="91441" marR="91441" marT="45722" marB="45722"/>
                </a:tc>
                <a:extLst>
                  <a:ext uri="{0D108BD9-81ED-4DB2-BD59-A6C34878D82A}">
                    <a16:rowId xmlns:a16="http://schemas.microsoft.com/office/drawing/2014/main" val="10001"/>
                  </a:ext>
                </a:extLst>
              </a:tr>
              <a:tr h="457200">
                <a:tc>
                  <a:txBody>
                    <a:bodyPr/>
                    <a:lstStyle/>
                    <a:p>
                      <a:r>
                        <a:rPr lang="en-US" sz="2400" dirty="0"/>
                        <a:t>2</a:t>
                      </a:r>
                    </a:p>
                  </a:txBody>
                  <a:tcPr marL="91441" marR="91441" marT="45722" marB="45722"/>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AU" sz="2400" dirty="0"/>
                        <a:t>Bubble Sort</a:t>
                      </a:r>
                      <a:endParaRPr lang="en-US" sz="2400" dirty="0"/>
                    </a:p>
                  </a:txBody>
                  <a:tcPr marL="91441" marR="91441" marT="45722" marB="45722"/>
                </a:tc>
                <a:tc>
                  <a:txBody>
                    <a:bodyPr/>
                    <a:lstStyle/>
                    <a:p>
                      <a:r>
                        <a:rPr lang="en-US" sz="2400" dirty="0"/>
                        <a:t>O(n</a:t>
                      </a:r>
                      <a:r>
                        <a:rPr lang="en-US" sz="2400" baseline="30000" dirty="0"/>
                        <a:t>2</a:t>
                      </a:r>
                      <a:r>
                        <a:rPr lang="en-US" sz="2400" dirty="0"/>
                        <a:t>)</a:t>
                      </a:r>
                    </a:p>
                  </a:txBody>
                  <a:tcPr marL="91441" marR="91441" marT="45722" marB="45722"/>
                </a:tc>
                <a:extLst>
                  <a:ext uri="{0D108BD9-81ED-4DB2-BD59-A6C34878D82A}">
                    <a16:rowId xmlns:a16="http://schemas.microsoft.com/office/drawing/2014/main" val="10002"/>
                  </a:ext>
                </a:extLst>
              </a:tr>
              <a:tr h="457200">
                <a:tc>
                  <a:txBody>
                    <a:bodyPr/>
                    <a:lstStyle/>
                    <a:p>
                      <a:r>
                        <a:rPr lang="en-US" sz="2400" dirty="0"/>
                        <a:t>3</a:t>
                      </a:r>
                    </a:p>
                  </a:txBody>
                  <a:tcPr marL="91441" marR="91441" marT="45722" marB="45722"/>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AU" sz="2400" dirty="0"/>
                        <a:t>Selection Sort</a:t>
                      </a:r>
                      <a:endParaRPr lang="en-US" sz="2400" dirty="0"/>
                    </a:p>
                  </a:txBody>
                  <a:tcPr marL="91441" marR="91441" marT="45722" marB="45722"/>
                </a:tc>
                <a:tc>
                  <a:txBody>
                    <a:bodyPr/>
                    <a:lstStyle/>
                    <a:p>
                      <a:r>
                        <a:rPr lang="en-US" sz="2400" dirty="0"/>
                        <a:t>O(n</a:t>
                      </a:r>
                      <a:r>
                        <a:rPr lang="en-US" sz="2400" baseline="30000" dirty="0"/>
                        <a:t>2</a:t>
                      </a:r>
                      <a:r>
                        <a:rPr lang="en-US" sz="2400" dirty="0"/>
                        <a:t>)</a:t>
                      </a:r>
                    </a:p>
                  </a:txBody>
                  <a:tcPr marL="91441" marR="91441" marT="45722" marB="45722"/>
                </a:tc>
                <a:extLst>
                  <a:ext uri="{0D108BD9-81ED-4DB2-BD59-A6C34878D82A}">
                    <a16:rowId xmlns:a16="http://schemas.microsoft.com/office/drawing/2014/main" val="10003"/>
                  </a:ext>
                </a:extLst>
              </a:tr>
              <a:tr h="457200">
                <a:tc>
                  <a:txBody>
                    <a:bodyPr/>
                    <a:lstStyle/>
                    <a:p>
                      <a:r>
                        <a:rPr lang="en-US" sz="2400" dirty="0"/>
                        <a:t>4</a:t>
                      </a:r>
                    </a:p>
                  </a:txBody>
                  <a:tcPr marL="91441" marR="91441" marT="45722" marB="45722"/>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AU" sz="2400" dirty="0"/>
                        <a:t>Insertion Sort</a:t>
                      </a:r>
                      <a:endParaRPr lang="en-US" sz="2400" dirty="0"/>
                    </a:p>
                  </a:txBody>
                  <a:tcPr marL="91441" marR="91441" marT="45722" marB="45722"/>
                </a:tc>
                <a:tc>
                  <a:txBody>
                    <a:bodyPr/>
                    <a:lstStyle/>
                    <a:p>
                      <a:r>
                        <a:rPr lang="en-US" sz="2400" dirty="0"/>
                        <a:t>O(n</a:t>
                      </a:r>
                      <a:r>
                        <a:rPr lang="en-US" sz="2400" baseline="30000" dirty="0"/>
                        <a:t>2</a:t>
                      </a:r>
                      <a:r>
                        <a:rPr lang="en-US" sz="2400" dirty="0"/>
                        <a:t>)</a:t>
                      </a:r>
                    </a:p>
                  </a:txBody>
                  <a:tcPr marL="91441" marR="91441" marT="45722" marB="45722"/>
                </a:tc>
                <a:extLst>
                  <a:ext uri="{0D108BD9-81ED-4DB2-BD59-A6C34878D82A}">
                    <a16:rowId xmlns:a16="http://schemas.microsoft.com/office/drawing/2014/main" val="10004"/>
                  </a:ext>
                </a:extLst>
              </a:tr>
              <a:tr h="457200">
                <a:tc>
                  <a:txBody>
                    <a:bodyPr/>
                    <a:lstStyle/>
                    <a:p>
                      <a:r>
                        <a:rPr lang="en-US" sz="2400" dirty="0"/>
                        <a:t>5</a:t>
                      </a:r>
                    </a:p>
                  </a:txBody>
                  <a:tcPr marL="91441" marR="91441" marT="45722" marB="45722"/>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AU" sz="2400" dirty="0"/>
                        <a:t>Binary Insertion Sort</a:t>
                      </a:r>
                      <a:endParaRPr lang="en-US" sz="2400" dirty="0"/>
                    </a:p>
                  </a:txBody>
                  <a:tcPr marL="91441" marR="91441" marT="45722" marB="45722"/>
                </a:tc>
                <a:tc>
                  <a:txBody>
                    <a:bodyPr/>
                    <a:lstStyle/>
                    <a:p>
                      <a:r>
                        <a:rPr lang="en-US" sz="2400" dirty="0"/>
                        <a:t>O(n</a:t>
                      </a:r>
                      <a:r>
                        <a:rPr lang="en-US" sz="2400" baseline="30000" dirty="0"/>
                        <a:t>2</a:t>
                      </a:r>
                      <a:r>
                        <a:rPr lang="en-US" sz="2400" dirty="0"/>
                        <a:t>)</a:t>
                      </a:r>
                    </a:p>
                  </a:txBody>
                  <a:tcPr marL="91441" marR="91441" marT="45722" marB="45722"/>
                </a:tc>
                <a:extLst>
                  <a:ext uri="{0D108BD9-81ED-4DB2-BD59-A6C34878D82A}">
                    <a16:rowId xmlns:a16="http://schemas.microsoft.com/office/drawing/2014/main" val="10005"/>
                  </a:ext>
                </a:extLst>
              </a:tr>
              <a:tr h="457200">
                <a:tc>
                  <a:txBody>
                    <a:bodyPr/>
                    <a:lstStyle/>
                    <a:p>
                      <a:r>
                        <a:rPr lang="en-US" sz="2400" dirty="0"/>
                        <a:t>6</a:t>
                      </a:r>
                    </a:p>
                  </a:txBody>
                  <a:tcPr marL="91441" marR="91441" marT="45722" marB="45722"/>
                </a:tc>
                <a:tc>
                  <a:txBody>
                    <a:bodyPr/>
                    <a:lstStyle/>
                    <a:p>
                      <a:r>
                        <a:rPr lang="en-AU" sz="2400" dirty="0"/>
                        <a:t>Quick Sort</a:t>
                      </a:r>
                      <a:endParaRPr lang="en-US" sz="2400" dirty="0"/>
                    </a:p>
                  </a:txBody>
                  <a:tcPr marL="91441" marR="91441" marT="45722" marB="45722"/>
                </a:tc>
                <a:tc>
                  <a:txBody>
                    <a:bodyPr/>
                    <a:lstStyle/>
                    <a:p>
                      <a:r>
                        <a:rPr lang="en-US" sz="2400" dirty="0"/>
                        <a:t>O(</a:t>
                      </a:r>
                      <a:r>
                        <a:rPr lang="en-US" sz="2400" dirty="0" err="1"/>
                        <a:t>nlog</a:t>
                      </a:r>
                      <a:r>
                        <a:rPr lang="en-US" sz="2400" dirty="0"/>
                        <a:t>(n))</a:t>
                      </a:r>
                    </a:p>
                  </a:txBody>
                  <a:tcPr marL="91441" marR="91441" marT="45722" marB="45722"/>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4021243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D3DA867-87AE-4E06-BCBE-F32E273922B7}"/>
              </a:ext>
            </a:extLst>
          </p:cNvPr>
          <p:cNvPicPr>
            <a:picLocks noChangeAspect="1"/>
          </p:cNvPicPr>
          <p:nvPr/>
        </p:nvPicPr>
        <p:blipFill>
          <a:blip r:embed="rId3"/>
          <a:stretch>
            <a:fillRect/>
          </a:stretch>
        </p:blipFill>
        <p:spPr>
          <a:xfrm>
            <a:off x="3059621" y="1371600"/>
            <a:ext cx="6072759" cy="3771900"/>
          </a:xfrm>
          <a:prstGeom prst="rect">
            <a:avLst/>
          </a:prstGeom>
        </p:spPr>
      </p:pic>
    </p:spTree>
    <p:extLst>
      <p:ext uri="{BB962C8B-B14F-4D97-AF65-F5344CB8AC3E}">
        <p14:creationId xmlns:p14="http://schemas.microsoft.com/office/powerpoint/2010/main" val="35217314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BA846-7488-4863-9F8A-B506F8CAFD28}"/>
              </a:ext>
            </a:extLst>
          </p:cNvPr>
          <p:cNvSpPr>
            <a:spLocks noGrp="1"/>
          </p:cNvSpPr>
          <p:nvPr>
            <p:ph type="title"/>
          </p:nvPr>
        </p:nvSpPr>
        <p:spPr/>
        <p:txBody>
          <a:bodyPr/>
          <a:lstStyle/>
          <a:p>
            <a:r>
              <a:rPr lang="en-US"/>
              <a:t>Nghịch thế</a:t>
            </a:r>
          </a:p>
        </p:txBody>
      </p:sp>
      <p:sp>
        <p:nvSpPr>
          <p:cNvPr id="3" name="Content Placeholder 2">
            <a:extLst>
              <a:ext uri="{FF2B5EF4-FFF2-40B4-BE49-F238E27FC236}">
                <a16:creationId xmlns:a16="http://schemas.microsoft.com/office/drawing/2014/main" id="{BA05C1E6-DF94-4F49-BA41-C63341D90740}"/>
              </a:ext>
            </a:extLst>
          </p:cNvPr>
          <p:cNvSpPr>
            <a:spLocks noGrp="1"/>
          </p:cNvSpPr>
          <p:nvPr>
            <p:ph idx="1"/>
          </p:nvPr>
        </p:nvSpPr>
        <p:spPr/>
        <p:txBody>
          <a:bodyPr/>
          <a:lstStyle/>
          <a:p>
            <a:pPr>
              <a:buClr>
                <a:srgbClr val="002776"/>
              </a:buClr>
            </a:pPr>
            <a:r>
              <a:rPr lang="en-US" altLang="en-US">
                <a:solidFill>
                  <a:srgbClr val="001A4F"/>
                </a:solidFill>
              </a:rPr>
              <a:t>Khái niệm nghịch thế:</a:t>
            </a:r>
          </a:p>
          <a:p>
            <a:pPr lvl="1">
              <a:buClr>
                <a:srgbClr val="002776"/>
              </a:buClr>
              <a:buFont typeface="Wingdings" panose="05000000000000000000" pitchFamily="2" charset="2"/>
              <a:buChar char="§"/>
            </a:pPr>
            <a:r>
              <a:rPr lang="en-AU" altLang="en-US">
                <a:solidFill>
                  <a:srgbClr val="001A4F"/>
                </a:solidFill>
              </a:rPr>
              <a:t>Xét một dãy các phần t</a:t>
            </a:r>
            <a:r>
              <a:rPr lang="en-US" altLang="en-US">
                <a:solidFill>
                  <a:srgbClr val="001A4F"/>
                </a:solidFill>
              </a:rPr>
              <a:t>ử</a:t>
            </a:r>
            <a:r>
              <a:rPr lang="en-AU" altLang="en-US">
                <a:solidFill>
                  <a:srgbClr val="001A4F"/>
                </a:solidFill>
              </a:rPr>
              <a:t> a</a:t>
            </a:r>
            <a:r>
              <a:rPr lang="en-AU" altLang="en-US" baseline="-25000">
                <a:solidFill>
                  <a:srgbClr val="001A4F"/>
                </a:solidFill>
              </a:rPr>
              <a:t>1</a:t>
            </a:r>
            <a:r>
              <a:rPr lang="en-AU" altLang="en-US">
                <a:solidFill>
                  <a:srgbClr val="001A4F"/>
                </a:solidFill>
              </a:rPr>
              <a:t>, a</a:t>
            </a:r>
            <a:r>
              <a:rPr lang="en-AU" altLang="en-US" baseline="-25000">
                <a:solidFill>
                  <a:srgbClr val="001A4F"/>
                </a:solidFill>
              </a:rPr>
              <a:t>2</a:t>
            </a:r>
            <a:r>
              <a:rPr lang="en-AU" altLang="en-US">
                <a:solidFill>
                  <a:srgbClr val="001A4F"/>
                </a:solidFill>
              </a:rPr>
              <a:t>, … a</a:t>
            </a:r>
            <a:r>
              <a:rPr lang="en-AU" altLang="en-US" baseline="-25000">
                <a:solidFill>
                  <a:srgbClr val="001A4F"/>
                </a:solidFill>
              </a:rPr>
              <a:t>n</a:t>
            </a:r>
          </a:p>
          <a:p>
            <a:pPr lvl="1">
              <a:buClr>
                <a:srgbClr val="002776"/>
              </a:buClr>
              <a:buFont typeface="Wingdings" panose="05000000000000000000" pitchFamily="2" charset="2"/>
              <a:buChar char="§"/>
            </a:pPr>
            <a:r>
              <a:rPr lang="vi-VN" altLang="en-US">
                <a:solidFill>
                  <a:srgbClr val="001A4F"/>
                </a:solidFill>
              </a:rPr>
              <a:t>Nếu có </a:t>
            </a:r>
            <a:r>
              <a:rPr lang="vi-VN" altLang="en-US" b="1">
                <a:solidFill>
                  <a:srgbClr val="001A4F"/>
                </a:solidFill>
              </a:rPr>
              <a:t>i&lt;j</a:t>
            </a:r>
            <a:r>
              <a:rPr lang="vi-VN" altLang="en-US">
                <a:solidFill>
                  <a:srgbClr val="001A4F"/>
                </a:solidFill>
              </a:rPr>
              <a:t> và </a:t>
            </a:r>
            <a:r>
              <a:rPr lang="vi-VN" altLang="en-US" b="1">
                <a:solidFill>
                  <a:srgbClr val="001A4F"/>
                </a:solidFill>
              </a:rPr>
              <a:t>a</a:t>
            </a:r>
            <a:r>
              <a:rPr lang="vi-VN" altLang="en-US" b="1" baseline="-25000">
                <a:solidFill>
                  <a:srgbClr val="001A4F"/>
                </a:solidFill>
              </a:rPr>
              <a:t>i</a:t>
            </a:r>
            <a:r>
              <a:rPr lang="vi-VN" altLang="en-US" b="1">
                <a:solidFill>
                  <a:srgbClr val="001A4F"/>
                </a:solidFill>
              </a:rPr>
              <a:t> &gt; a</a:t>
            </a:r>
            <a:r>
              <a:rPr lang="vi-VN" altLang="en-US" b="1" baseline="-25000">
                <a:solidFill>
                  <a:srgbClr val="001A4F"/>
                </a:solidFill>
              </a:rPr>
              <a:t>j</a:t>
            </a:r>
            <a:r>
              <a:rPr lang="vi-VN" altLang="en-US">
                <a:solidFill>
                  <a:srgbClr val="001A4F"/>
                </a:solidFill>
              </a:rPr>
              <a:t>, thì đó là một nghịch thế</a:t>
            </a:r>
            <a:r>
              <a:rPr lang="en-US" altLang="en-US">
                <a:solidFill>
                  <a:srgbClr val="001A4F"/>
                </a:solidFill>
              </a:rPr>
              <a:t>.</a:t>
            </a:r>
          </a:p>
          <a:p>
            <a:pPr>
              <a:buClr>
                <a:srgbClr val="002776"/>
              </a:buClr>
            </a:pPr>
            <a:r>
              <a:rPr lang="en-US" altLang="en-US">
                <a:solidFill>
                  <a:srgbClr val="001A4F"/>
                </a:solidFill>
              </a:rPr>
              <a:t>Dãy</a:t>
            </a:r>
            <a:r>
              <a:rPr lang="vi-VN" altLang="en-US">
                <a:solidFill>
                  <a:srgbClr val="001A4F"/>
                </a:solidFill>
              </a:rPr>
              <a:t> chưa sắp xếp sẽ</a:t>
            </a:r>
            <a:r>
              <a:rPr lang="en-US" altLang="en-US">
                <a:solidFill>
                  <a:srgbClr val="001A4F"/>
                </a:solidFill>
              </a:rPr>
              <a:t> </a:t>
            </a:r>
            <a:r>
              <a:rPr lang="vi-VN" altLang="en-US">
                <a:solidFill>
                  <a:srgbClr val="001A4F"/>
                </a:solidFill>
              </a:rPr>
              <a:t>có nghịch thế</a:t>
            </a:r>
            <a:r>
              <a:rPr lang="en-US" altLang="en-US">
                <a:solidFill>
                  <a:srgbClr val="001A4F"/>
                </a:solidFill>
              </a:rPr>
              <a:t>.</a:t>
            </a:r>
          </a:p>
          <a:p>
            <a:pPr>
              <a:buClr>
                <a:srgbClr val="002776"/>
              </a:buClr>
            </a:pPr>
            <a:r>
              <a:rPr lang="en-US" altLang="en-US">
                <a:solidFill>
                  <a:srgbClr val="001A4F"/>
                </a:solidFill>
              </a:rPr>
              <a:t>Dãy</a:t>
            </a:r>
            <a:r>
              <a:rPr lang="vi-VN" altLang="en-US">
                <a:solidFill>
                  <a:srgbClr val="001A4F"/>
                </a:solidFill>
              </a:rPr>
              <a:t> đã có thứ tự sẽ không </a:t>
            </a:r>
            <a:r>
              <a:rPr lang="en-US" altLang="en-US">
                <a:solidFill>
                  <a:srgbClr val="001A4F"/>
                </a:solidFill>
              </a:rPr>
              <a:t>có </a:t>
            </a:r>
            <a:r>
              <a:rPr lang="vi-VN" altLang="en-US">
                <a:solidFill>
                  <a:srgbClr val="001A4F"/>
                </a:solidFill>
              </a:rPr>
              <a:t>nghịch thế</a:t>
            </a:r>
            <a:r>
              <a:rPr lang="en-US" altLang="en-US">
                <a:solidFill>
                  <a:srgbClr val="001A4F"/>
                </a:solidFill>
              </a:rPr>
              <a:t>: </a:t>
            </a:r>
            <a:r>
              <a:rPr lang="vi-VN" altLang="en-US">
                <a:solidFill>
                  <a:srgbClr val="001A4F"/>
                </a:solidFill>
              </a:rPr>
              <a:t>a</a:t>
            </a:r>
            <a:r>
              <a:rPr lang="vi-VN" altLang="en-US" baseline="-25000">
                <a:solidFill>
                  <a:srgbClr val="001A4F"/>
                </a:solidFill>
              </a:rPr>
              <a:t>1</a:t>
            </a:r>
            <a:r>
              <a:rPr lang="en-US" altLang="en-US" baseline="-25000">
                <a:solidFill>
                  <a:srgbClr val="001A4F"/>
                </a:solidFill>
              </a:rPr>
              <a:t> </a:t>
            </a:r>
            <a:r>
              <a:rPr lang="vi-VN" altLang="en-US">
                <a:solidFill>
                  <a:srgbClr val="001A4F"/>
                </a:solidFill>
              </a:rPr>
              <a:t>≤ a</a:t>
            </a:r>
            <a:r>
              <a:rPr lang="vi-VN" altLang="en-US" baseline="-25000">
                <a:solidFill>
                  <a:srgbClr val="001A4F"/>
                </a:solidFill>
              </a:rPr>
              <a:t>2</a:t>
            </a:r>
            <a:r>
              <a:rPr lang="en-US" altLang="en-US" baseline="-25000">
                <a:solidFill>
                  <a:srgbClr val="001A4F"/>
                </a:solidFill>
              </a:rPr>
              <a:t> </a:t>
            </a:r>
            <a:r>
              <a:rPr lang="vi-VN" altLang="en-US">
                <a:solidFill>
                  <a:srgbClr val="001A4F"/>
                </a:solidFill>
              </a:rPr>
              <a:t>≤ ... ≤ a</a:t>
            </a:r>
            <a:r>
              <a:rPr lang="vi-VN" altLang="en-US" baseline="-25000">
                <a:solidFill>
                  <a:srgbClr val="001A4F"/>
                </a:solidFill>
              </a:rPr>
              <a:t>n</a:t>
            </a:r>
            <a:r>
              <a:rPr lang="en-US" altLang="en-US" baseline="-25000">
                <a:solidFill>
                  <a:srgbClr val="001A4F"/>
                </a:solidFill>
              </a:rPr>
              <a:t>.</a:t>
            </a:r>
            <a:endParaRPr lang="en-AU" altLang="en-US" baseline="-25000">
              <a:solidFill>
                <a:srgbClr val="001A4F"/>
              </a:solidFill>
            </a:endParaRPr>
          </a:p>
          <a:p>
            <a:endParaRPr lang="en-US"/>
          </a:p>
        </p:txBody>
      </p:sp>
      <p:sp>
        <p:nvSpPr>
          <p:cNvPr id="4" name="Footer Placeholder 3">
            <a:extLst>
              <a:ext uri="{FF2B5EF4-FFF2-40B4-BE49-F238E27FC236}">
                <a16:creationId xmlns:a16="http://schemas.microsoft.com/office/drawing/2014/main" id="{89515019-4F45-4BEE-9FEB-04C3EFBEA8F5}"/>
              </a:ext>
            </a:extLst>
          </p:cNvPr>
          <p:cNvSpPr>
            <a:spLocks noGrp="1"/>
          </p:cNvSpPr>
          <p:nvPr>
            <p:ph type="ftr" sz="quarter" idx="11"/>
          </p:nvPr>
        </p:nvSpPr>
        <p:spPr/>
        <p:txBody>
          <a:bodyPr/>
          <a:lstStyle/>
          <a:p>
            <a:r>
              <a:rPr lang="en-US"/>
              <a:t>Cấu Trúc Dữ Liệu &amp; Giải Thuật (Data Structures &amp; Algorithms) - Sắp xếp (Sort)</a:t>
            </a:r>
          </a:p>
        </p:txBody>
      </p:sp>
      <p:sp>
        <p:nvSpPr>
          <p:cNvPr id="5" name="Date Placeholder 4">
            <a:extLst>
              <a:ext uri="{FF2B5EF4-FFF2-40B4-BE49-F238E27FC236}">
                <a16:creationId xmlns:a16="http://schemas.microsoft.com/office/drawing/2014/main" id="{FB410A2D-602B-46C9-9E16-40CC2F45A26E}"/>
              </a:ext>
            </a:extLst>
          </p:cNvPr>
          <p:cNvSpPr>
            <a:spLocks noGrp="1"/>
          </p:cNvSpPr>
          <p:nvPr>
            <p:ph type="dt" sz="half" idx="10"/>
          </p:nvPr>
        </p:nvSpPr>
        <p:spPr/>
        <p:txBody>
          <a:bodyPr/>
          <a:lstStyle/>
          <a:p>
            <a:fld id="{DF0C4EF9-0F99-40D3-BBFE-9EB51CC00776}" type="datetime1">
              <a:rPr lang="en-US" smtClean="0"/>
              <a:t>4/21/2023</a:t>
            </a:fld>
            <a:endParaRPr lang="en-US"/>
          </a:p>
        </p:txBody>
      </p:sp>
      <p:sp>
        <p:nvSpPr>
          <p:cNvPr id="6" name="Slide Number Placeholder 5">
            <a:extLst>
              <a:ext uri="{FF2B5EF4-FFF2-40B4-BE49-F238E27FC236}">
                <a16:creationId xmlns:a16="http://schemas.microsoft.com/office/drawing/2014/main" id="{D7D499D3-4C6D-4639-A92A-8799C579ECF2}"/>
              </a:ext>
            </a:extLst>
          </p:cNvPr>
          <p:cNvSpPr>
            <a:spLocks noGrp="1"/>
          </p:cNvSpPr>
          <p:nvPr>
            <p:ph type="sldNum" sz="quarter" idx="12"/>
          </p:nvPr>
        </p:nvSpPr>
        <p:spPr/>
        <p:txBody>
          <a:bodyPr/>
          <a:lstStyle/>
          <a:p>
            <a:fld id="{21782F98-F548-4E33-958E-D2A6C4BA8EFA}" type="slidenum">
              <a:rPr lang="en-US" smtClean="0"/>
              <a:t>4</a:t>
            </a:fld>
            <a:endParaRPr lang="en-US"/>
          </a:p>
        </p:txBody>
      </p:sp>
    </p:spTree>
    <p:extLst>
      <p:ext uri="{BB962C8B-B14F-4D97-AF65-F5344CB8AC3E}">
        <p14:creationId xmlns:p14="http://schemas.microsoft.com/office/powerpoint/2010/main" val="19670056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0C4AD2-92B0-4ADC-BB64-A27F40FF8988}"/>
              </a:ext>
            </a:extLst>
          </p:cNvPr>
          <p:cNvSpPr>
            <a:spLocks noGrp="1"/>
          </p:cNvSpPr>
          <p:nvPr>
            <p:ph type="title"/>
          </p:nvPr>
        </p:nvSpPr>
        <p:spPr/>
        <p:txBody>
          <a:bodyPr/>
          <a:lstStyle/>
          <a:p>
            <a:r>
              <a:rPr lang="en-AU"/>
              <a:t>Interchange sort – Ý t</a:t>
            </a:r>
            <a:r>
              <a:rPr lang="vi-VN"/>
              <a:t>ư</a:t>
            </a:r>
            <a:r>
              <a:rPr lang="en-US"/>
              <a:t>ởng</a:t>
            </a:r>
          </a:p>
        </p:txBody>
      </p:sp>
      <p:sp>
        <p:nvSpPr>
          <p:cNvPr id="3" name="Content Placeholder 2">
            <a:extLst>
              <a:ext uri="{FF2B5EF4-FFF2-40B4-BE49-F238E27FC236}">
                <a16:creationId xmlns:a16="http://schemas.microsoft.com/office/drawing/2014/main" id="{BC94EB1F-1233-4C59-B412-E47A291D699E}"/>
              </a:ext>
            </a:extLst>
          </p:cNvPr>
          <p:cNvSpPr>
            <a:spLocks noGrp="1"/>
          </p:cNvSpPr>
          <p:nvPr>
            <p:ph idx="1"/>
          </p:nvPr>
        </p:nvSpPr>
        <p:spPr/>
        <p:txBody>
          <a:bodyPr/>
          <a:lstStyle/>
          <a:p>
            <a:pPr>
              <a:buClr>
                <a:srgbClr val="002776"/>
              </a:buClr>
            </a:pPr>
            <a:r>
              <a:rPr lang="vi-VN" altLang="en-US">
                <a:solidFill>
                  <a:srgbClr val="001A4F"/>
                </a:solidFill>
              </a:rPr>
              <a:t>Để sắp xếp một dãy số, ta có thể xét các nghịch thế có trong dãy và làm triệt tiêu dần chúng đi.</a:t>
            </a:r>
            <a:endParaRPr lang="en-AU" altLang="en-US">
              <a:solidFill>
                <a:srgbClr val="001A4F"/>
              </a:solidFill>
            </a:endParaRPr>
          </a:p>
          <a:p>
            <a:pPr>
              <a:buClr>
                <a:srgbClr val="002776"/>
              </a:buClr>
            </a:pPr>
            <a:r>
              <a:rPr lang="vi-VN" altLang="en-US">
                <a:solidFill>
                  <a:srgbClr val="001A4F"/>
                </a:solidFill>
              </a:rPr>
              <a:t>Xuất phát từ đầu dãy, tìm tất cả nghịch thế chứa phần tử này, triệt tiêu chúng bằng cách đổi chỗ phần tử này với phần tử tương ứng trong cặp nghịch thế.</a:t>
            </a:r>
            <a:endParaRPr lang="en-US" altLang="en-US">
              <a:solidFill>
                <a:srgbClr val="001A4F"/>
              </a:solidFill>
            </a:endParaRPr>
          </a:p>
          <a:p>
            <a:pPr>
              <a:buClr>
                <a:srgbClr val="002776"/>
              </a:buClr>
            </a:pPr>
            <a:r>
              <a:rPr lang="en-US" altLang="en-US">
                <a:solidFill>
                  <a:srgbClr val="001A4F"/>
                </a:solidFill>
              </a:rPr>
              <a:t>Lặp lại xử lý trên với các phần tử tiếp theo trong dãy.</a:t>
            </a:r>
          </a:p>
        </p:txBody>
      </p:sp>
      <p:sp>
        <p:nvSpPr>
          <p:cNvPr id="4" name="Footer Placeholder 3">
            <a:extLst>
              <a:ext uri="{FF2B5EF4-FFF2-40B4-BE49-F238E27FC236}">
                <a16:creationId xmlns:a16="http://schemas.microsoft.com/office/drawing/2014/main" id="{9981C8AA-FEA7-4074-8AE7-3115EEA7A155}"/>
              </a:ext>
            </a:extLst>
          </p:cNvPr>
          <p:cNvSpPr>
            <a:spLocks noGrp="1"/>
          </p:cNvSpPr>
          <p:nvPr>
            <p:ph type="ftr" sz="quarter" idx="11"/>
          </p:nvPr>
        </p:nvSpPr>
        <p:spPr/>
        <p:txBody>
          <a:bodyPr/>
          <a:lstStyle/>
          <a:p>
            <a:r>
              <a:rPr lang="en-US"/>
              <a:t>Cấu Trúc Dữ Liệu &amp; Giải Thuật (Data Structures &amp; Algorithms) - Sắp xếp (Sort)</a:t>
            </a:r>
          </a:p>
        </p:txBody>
      </p:sp>
      <p:sp>
        <p:nvSpPr>
          <p:cNvPr id="5" name="Date Placeholder 4">
            <a:extLst>
              <a:ext uri="{FF2B5EF4-FFF2-40B4-BE49-F238E27FC236}">
                <a16:creationId xmlns:a16="http://schemas.microsoft.com/office/drawing/2014/main" id="{49569477-7C1A-4978-99F7-34B723246A99}"/>
              </a:ext>
            </a:extLst>
          </p:cNvPr>
          <p:cNvSpPr>
            <a:spLocks noGrp="1"/>
          </p:cNvSpPr>
          <p:nvPr>
            <p:ph type="dt" sz="half" idx="10"/>
          </p:nvPr>
        </p:nvSpPr>
        <p:spPr/>
        <p:txBody>
          <a:bodyPr/>
          <a:lstStyle/>
          <a:p>
            <a:fld id="{1DCAD1D5-C30D-4712-84A4-43D670C7701B}" type="datetime1">
              <a:rPr lang="en-US" smtClean="0"/>
              <a:t>4/21/2023</a:t>
            </a:fld>
            <a:endParaRPr lang="en-US"/>
          </a:p>
        </p:txBody>
      </p:sp>
      <p:sp>
        <p:nvSpPr>
          <p:cNvPr id="6" name="Slide Number Placeholder 5">
            <a:extLst>
              <a:ext uri="{FF2B5EF4-FFF2-40B4-BE49-F238E27FC236}">
                <a16:creationId xmlns:a16="http://schemas.microsoft.com/office/drawing/2014/main" id="{41249758-36FD-41A0-AAD6-4D92DA8B881E}"/>
              </a:ext>
            </a:extLst>
          </p:cNvPr>
          <p:cNvSpPr>
            <a:spLocks noGrp="1"/>
          </p:cNvSpPr>
          <p:nvPr>
            <p:ph type="sldNum" sz="quarter" idx="12"/>
          </p:nvPr>
        </p:nvSpPr>
        <p:spPr/>
        <p:txBody>
          <a:bodyPr/>
          <a:lstStyle/>
          <a:p>
            <a:fld id="{21782F98-F548-4E33-958E-D2A6C4BA8EFA}" type="slidenum">
              <a:rPr lang="en-US" smtClean="0"/>
              <a:t>5</a:t>
            </a:fld>
            <a:endParaRPr lang="en-US"/>
          </a:p>
        </p:txBody>
      </p:sp>
    </p:spTree>
    <p:extLst>
      <p:ext uri="{BB962C8B-B14F-4D97-AF65-F5344CB8AC3E}">
        <p14:creationId xmlns:p14="http://schemas.microsoft.com/office/powerpoint/2010/main" val="1874905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2B575B6-917E-4FB2-8236-B187A69EC3B6}"/>
              </a:ext>
            </a:extLst>
          </p:cNvPr>
          <p:cNvSpPr>
            <a:spLocks noGrp="1"/>
          </p:cNvSpPr>
          <p:nvPr>
            <p:ph type="title"/>
          </p:nvPr>
        </p:nvSpPr>
        <p:spPr/>
        <p:txBody>
          <a:bodyPr/>
          <a:lstStyle/>
          <a:p>
            <a:r>
              <a:rPr lang="en-AU"/>
              <a:t>Interchange sort - </a:t>
            </a:r>
            <a:r>
              <a:rPr lang="en-US"/>
              <a:t>Minh họa</a:t>
            </a:r>
          </a:p>
        </p:txBody>
      </p:sp>
      <p:sp>
        <p:nvSpPr>
          <p:cNvPr id="4" name="Footer Placeholder 3">
            <a:extLst>
              <a:ext uri="{FF2B5EF4-FFF2-40B4-BE49-F238E27FC236}">
                <a16:creationId xmlns:a16="http://schemas.microsoft.com/office/drawing/2014/main" id="{858A4748-3546-4198-8E70-A4DC8DDFDE27}"/>
              </a:ext>
            </a:extLst>
          </p:cNvPr>
          <p:cNvSpPr>
            <a:spLocks noGrp="1"/>
          </p:cNvSpPr>
          <p:nvPr>
            <p:ph type="ftr" sz="quarter" idx="11"/>
          </p:nvPr>
        </p:nvSpPr>
        <p:spPr/>
        <p:txBody>
          <a:bodyPr/>
          <a:lstStyle/>
          <a:p>
            <a:r>
              <a:rPr lang="en-US"/>
              <a:t>Cấu Trúc Dữ Liệu &amp; Giải Thuật (Data Structures &amp; Algorithms) - Sắp xếp (Sort)</a:t>
            </a:r>
          </a:p>
        </p:txBody>
      </p:sp>
      <p:sp>
        <p:nvSpPr>
          <p:cNvPr id="5" name="Date Placeholder 4">
            <a:extLst>
              <a:ext uri="{FF2B5EF4-FFF2-40B4-BE49-F238E27FC236}">
                <a16:creationId xmlns:a16="http://schemas.microsoft.com/office/drawing/2014/main" id="{933CA992-D7EF-4CB1-92BC-EAF30E577ED1}"/>
              </a:ext>
            </a:extLst>
          </p:cNvPr>
          <p:cNvSpPr>
            <a:spLocks noGrp="1"/>
          </p:cNvSpPr>
          <p:nvPr>
            <p:ph type="dt" sz="half" idx="10"/>
          </p:nvPr>
        </p:nvSpPr>
        <p:spPr/>
        <p:txBody>
          <a:bodyPr/>
          <a:lstStyle/>
          <a:p>
            <a:fld id="{00F642B4-800B-451B-A582-15A60A63B65D}" type="datetime1">
              <a:rPr lang="en-US" smtClean="0"/>
              <a:t>4/21/2023</a:t>
            </a:fld>
            <a:endParaRPr lang="en-US"/>
          </a:p>
        </p:txBody>
      </p:sp>
      <p:sp>
        <p:nvSpPr>
          <p:cNvPr id="6" name="Slide Number Placeholder 5">
            <a:extLst>
              <a:ext uri="{FF2B5EF4-FFF2-40B4-BE49-F238E27FC236}">
                <a16:creationId xmlns:a16="http://schemas.microsoft.com/office/drawing/2014/main" id="{65F468B2-6675-47F8-B0E4-75D752394B3A}"/>
              </a:ext>
            </a:extLst>
          </p:cNvPr>
          <p:cNvSpPr>
            <a:spLocks noGrp="1"/>
          </p:cNvSpPr>
          <p:nvPr>
            <p:ph type="sldNum" sz="quarter" idx="12"/>
          </p:nvPr>
        </p:nvSpPr>
        <p:spPr/>
        <p:txBody>
          <a:bodyPr/>
          <a:lstStyle/>
          <a:p>
            <a:fld id="{21782F98-F548-4E33-958E-D2A6C4BA8EFA}" type="slidenum">
              <a:rPr lang="en-US" smtClean="0"/>
              <a:t>6</a:t>
            </a:fld>
            <a:endParaRPr lang="en-US"/>
          </a:p>
        </p:txBody>
      </p:sp>
      <p:pic>
        <p:nvPicPr>
          <p:cNvPr id="8" name="Picture 7">
            <a:extLst>
              <a:ext uri="{FF2B5EF4-FFF2-40B4-BE49-F238E27FC236}">
                <a16:creationId xmlns:a16="http://schemas.microsoft.com/office/drawing/2014/main" id="{86C3E76C-1C95-48B9-B17C-6C8E50FBCA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27586" y="1662112"/>
            <a:ext cx="6936828"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376073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2B575B6-917E-4FB2-8236-B187A69EC3B6}"/>
              </a:ext>
            </a:extLst>
          </p:cNvPr>
          <p:cNvSpPr>
            <a:spLocks noGrp="1"/>
          </p:cNvSpPr>
          <p:nvPr>
            <p:ph type="title"/>
          </p:nvPr>
        </p:nvSpPr>
        <p:spPr/>
        <p:txBody>
          <a:bodyPr/>
          <a:lstStyle/>
          <a:p>
            <a:r>
              <a:rPr lang="en-AU"/>
              <a:t>Interchange sort - </a:t>
            </a:r>
            <a:r>
              <a:rPr lang="en-US"/>
              <a:t>Minh họa</a:t>
            </a:r>
          </a:p>
        </p:txBody>
      </p:sp>
      <p:sp>
        <p:nvSpPr>
          <p:cNvPr id="4" name="Footer Placeholder 3">
            <a:extLst>
              <a:ext uri="{FF2B5EF4-FFF2-40B4-BE49-F238E27FC236}">
                <a16:creationId xmlns:a16="http://schemas.microsoft.com/office/drawing/2014/main" id="{858A4748-3546-4198-8E70-A4DC8DDFDE27}"/>
              </a:ext>
            </a:extLst>
          </p:cNvPr>
          <p:cNvSpPr>
            <a:spLocks noGrp="1"/>
          </p:cNvSpPr>
          <p:nvPr>
            <p:ph type="ftr" sz="quarter" idx="11"/>
          </p:nvPr>
        </p:nvSpPr>
        <p:spPr/>
        <p:txBody>
          <a:bodyPr/>
          <a:lstStyle/>
          <a:p>
            <a:r>
              <a:rPr lang="en-US"/>
              <a:t>Cấu Trúc Dữ Liệu &amp; Giải Thuật (Data Structures &amp; Algorithms) - Sắp xếp (Sort)</a:t>
            </a:r>
          </a:p>
        </p:txBody>
      </p:sp>
      <p:sp>
        <p:nvSpPr>
          <p:cNvPr id="5" name="Date Placeholder 4">
            <a:extLst>
              <a:ext uri="{FF2B5EF4-FFF2-40B4-BE49-F238E27FC236}">
                <a16:creationId xmlns:a16="http://schemas.microsoft.com/office/drawing/2014/main" id="{933CA992-D7EF-4CB1-92BC-EAF30E577ED1}"/>
              </a:ext>
            </a:extLst>
          </p:cNvPr>
          <p:cNvSpPr>
            <a:spLocks noGrp="1"/>
          </p:cNvSpPr>
          <p:nvPr>
            <p:ph type="dt" sz="half" idx="10"/>
          </p:nvPr>
        </p:nvSpPr>
        <p:spPr/>
        <p:txBody>
          <a:bodyPr/>
          <a:lstStyle/>
          <a:p>
            <a:fld id="{631AC9A0-C216-42EE-B64F-D08D90AC1FC0}" type="datetime1">
              <a:rPr lang="en-US" smtClean="0"/>
              <a:t>4/21/2023</a:t>
            </a:fld>
            <a:endParaRPr lang="en-US"/>
          </a:p>
        </p:txBody>
      </p:sp>
      <p:sp>
        <p:nvSpPr>
          <p:cNvPr id="6" name="Slide Number Placeholder 5">
            <a:extLst>
              <a:ext uri="{FF2B5EF4-FFF2-40B4-BE49-F238E27FC236}">
                <a16:creationId xmlns:a16="http://schemas.microsoft.com/office/drawing/2014/main" id="{65F468B2-6675-47F8-B0E4-75D752394B3A}"/>
              </a:ext>
            </a:extLst>
          </p:cNvPr>
          <p:cNvSpPr>
            <a:spLocks noGrp="1"/>
          </p:cNvSpPr>
          <p:nvPr>
            <p:ph type="sldNum" sz="quarter" idx="12"/>
          </p:nvPr>
        </p:nvSpPr>
        <p:spPr/>
        <p:txBody>
          <a:bodyPr/>
          <a:lstStyle/>
          <a:p>
            <a:fld id="{21782F98-F548-4E33-958E-D2A6C4BA8EFA}" type="slidenum">
              <a:rPr lang="en-US" smtClean="0"/>
              <a:t>7</a:t>
            </a:fld>
            <a:endParaRPr lang="en-US"/>
          </a:p>
        </p:txBody>
      </p:sp>
      <p:pic>
        <p:nvPicPr>
          <p:cNvPr id="9" name="Picture 2">
            <a:extLst>
              <a:ext uri="{FF2B5EF4-FFF2-40B4-BE49-F238E27FC236}">
                <a16:creationId xmlns:a16="http://schemas.microsoft.com/office/drawing/2014/main" id="{D50EC122-39C8-48DB-9269-BE18A80560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31735" y="1662112"/>
            <a:ext cx="692853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662959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2A7230-2AB0-4586-A117-72D4D3E2DAA2}"/>
              </a:ext>
            </a:extLst>
          </p:cNvPr>
          <p:cNvSpPr>
            <a:spLocks noGrp="1"/>
          </p:cNvSpPr>
          <p:nvPr>
            <p:ph type="title"/>
          </p:nvPr>
        </p:nvSpPr>
        <p:spPr/>
        <p:txBody>
          <a:bodyPr/>
          <a:lstStyle/>
          <a:p>
            <a:r>
              <a:rPr lang="en-AU"/>
              <a:t>Interchange sort - </a:t>
            </a:r>
            <a:r>
              <a:rPr lang="en-US"/>
              <a:t>Minh họa</a:t>
            </a:r>
          </a:p>
        </p:txBody>
      </p:sp>
      <p:sp>
        <p:nvSpPr>
          <p:cNvPr id="3" name="Footer Placeholder 2">
            <a:extLst>
              <a:ext uri="{FF2B5EF4-FFF2-40B4-BE49-F238E27FC236}">
                <a16:creationId xmlns:a16="http://schemas.microsoft.com/office/drawing/2014/main" id="{F3CE82E8-2431-43AB-815D-6C5EE1AC6865}"/>
              </a:ext>
            </a:extLst>
          </p:cNvPr>
          <p:cNvSpPr>
            <a:spLocks noGrp="1"/>
          </p:cNvSpPr>
          <p:nvPr>
            <p:ph type="ftr" sz="quarter" idx="11"/>
          </p:nvPr>
        </p:nvSpPr>
        <p:spPr/>
        <p:txBody>
          <a:bodyPr/>
          <a:lstStyle/>
          <a:p>
            <a:r>
              <a:rPr lang="en-US"/>
              <a:t>Cấu Trúc Dữ Liệu &amp; Giải Thuật (Data Structures &amp; Algorithms) - Sắp xếp (Sort)</a:t>
            </a:r>
          </a:p>
        </p:txBody>
      </p:sp>
      <p:sp>
        <p:nvSpPr>
          <p:cNvPr id="4" name="Date Placeholder 3">
            <a:extLst>
              <a:ext uri="{FF2B5EF4-FFF2-40B4-BE49-F238E27FC236}">
                <a16:creationId xmlns:a16="http://schemas.microsoft.com/office/drawing/2014/main" id="{C86FD7BB-71E9-4D25-BD89-410C355D846E}"/>
              </a:ext>
            </a:extLst>
          </p:cNvPr>
          <p:cNvSpPr>
            <a:spLocks noGrp="1"/>
          </p:cNvSpPr>
          <p:nvPr>
            <p:ph type="dt" sz="half" idx="10"/>
          </p:nvPr>
        </p:nvSpPr>
        <p:spPr/>
        <p:txBody>
          <a:bodyPr/>
          <a:lstStyle/>
          <a:p>
            <a:fld id="{CE847AE6-9A5F-4841-8EDD-35477B474DC8}" type="datetime1">
              <a:rPr lang="en-US" smtClean="0"/>
              <a:t>4/21/2023</a:t>
            </a:fld>
            <a:endParaRPr lang="en-US"/>
          </a:p>
        </p:txBody>
      </p:sp>
      <p:sp>
        <p:nvSpPr>
          <p:cNvPr id="5" name="Slide Number Placeholder 4">
            <a:extLst>
              <a:ext uri="{FF2B5EF4-FFF2-40B4-BE49-F238E27FC236}">
                <a16:creationId xmlns:a16="http://schemas.microsoft.com/office/drawing/2014/main" id="{9C62F284-6373-493E-B3C0-7560D096BEA6}"/>
              </a:ext>
            </a:extLst>
          </p:cNvPr>
          <p:cNvSpPr>
            <a:spLocks noGrp="1"/>
          </p:cNvSpPr>
          <p:nvPr>
            <p:ph type="sldNum" sz="quarter" idx="12"/>
          </p:nvPr>
        </p:nvSpPr>
        <p:spPr/>
        <p:txBody>
          <a:bodyPr/>
          <a:lstStyle/>
          <a:p>
            <a:fld id="{21782F98-F548-4E33-958E-D2A6C4BA8EFA}" type="slidenum">
              <a:rPr lang="en-US" smtClean="0"/>
              <a:t>8</a:t>
            </a:fld>
            <a:endParaRPr lang="en-US"/>
          </a:p>
        </p:txBody>
      </p:sp>
      <p:pic>
        <p:nvPicPr>
          <p:cNvPr id="6" name="Picture 2">
            <a:extLst>
              <a:ext uri="{FF2B5EF4-FFF2-40B4-BE49-F238E27FC236}">
                <a16:creationId xmlns:a16="http://schemas.microsoft.com/office/drawing/2014/main" id="{C2322C71-9080-4725-93B4-2FE51E17E0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25436" y="1662112"/>
            <a:ext cx="6941127"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78273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2A7230-2AB0-4586-A117-72D4D3E2DAA2}"/>
              </a:ext>
            </a:extLst>
          </p:cNvPr>
          <p:cNvSpPr>
            <a:spLocks noGrp="1"/>
          </p:cNvSpPr>
          <p:nvPr>
            <p:ph type="title"/>
          </p:nvPr>
        </p:nvSpPr>
        <p:spPr/>
        <p:txBody>
          <a:bodyPr/>
          <a:lstStyle/>
          <a:p>
            <a:r>
              <a:rPr lang="en-AU"/>
              <a:t>Interchange sort - </a:t>
            </a:r>
            <a:r>
              <a:rPr lang="en-US"/>
              <a:t>Minh họa</a:t>
            </a:r>
          </a:p>
        </p:txBody>
      </p:sp>
      <p:sp>
        <p:nvSpPr>
          <p:cNvPr id="3" name="Footer Placeholder 2">
            <a:extLst>
              <a:ext uri="{FF2B5EF4-FFF2-40B4-BE49-F238E27FC236}">
                <a16:creationId xmlns:a16="http://schemas.microsoft.com/office/drawing/2014/main" id="{F3CE82E8-2431-43AB-815D-6C5EE1AC6865}"/>
              </a:ext>
            </a:extLst>
          </p:cNvPr>
          <p:cNvSpPr>
            <a:spLocks noGrp="1"/>
          </p:cNvSpPr>
          <p:nvPr>
            <p:ph type="ftr" sz="quarter" idx="11"/>
          </p:nvPr>
        </p:nvSpPr>
        <p:spPr/>
        <p:txBody>
          <a:bodyPr/>
          <a:lstStyle/>
          <a:p>
            <a:r>
              <a:rPr lang="en-US"/>
              <a:t>Cấu Trúc Dữ Liệu &amp; Giải Thuật (Data Structures &amp; Algorithms) - Sắp xếp (Sort)</a:t>
            </a:r>
          </a:p>
        </p:txBody>
      </p:sp>
      <p:sp>
        <p:nvSpPr>
          <p:cNvPr id="4" name="Date Placeholder 3">
            <a:extLst>
              <a:ext uri="{FF2B5EF4-FFF2-40B4-BE49-F238E27FC236}">
                <a16:creationId xmlns:a16="http://schemas.microsoft.com/office/drawing/2014/main" id="{C86FD7BB-71E9-4D25-BD89-410C355D846E}"/>
              </a:ext>
            </a:extLst>
          </p:cNvPr>
          <p:cNvSpPr>
            <a:spLocks noGrp="1"/>
          </p:cNvSpPr>
          <p:nvPr>
            <p:ph type="dt" sz="half" idx="10"/>
          </p:nvPr>
        </p:nvSpPr>
        <p:spPr/>
        <p:txBody>
          <a:bodyPr/>
          <a:lstStyle/>
          <a:p>
            <a:fld id="{D6589E53-A934-410C-AAAC-B905AAA21FB9}" type="datetime1">
              <a:rPr lang="en-US" smtClean="0"/>
              <a:t>4/21/2023</a:t>
            </a:fld>
            <a:endParaRPr lang="en-US"/>
          </a:p>
        </p:txBody>
      </p:sp>
      <p:sp>
        <p:nvSpPr>
          <p:cNvPr id="5" name="Slide Number Placeholder 4">
            <a:extLst>
              <a:ext uri="{FF2B5EF4-FFF2-40B4-BE49-F238E27FC236}">
                <a16:creationId xmlns:a16="http://schemas.microsoft.com/office/drawing/2014/main" id="{9C62F284-6373-493E-B3C0-7560D096BEA6}"/>
              </a:ext>
            </a:extLst>
          </p:cNvPr>
          <p:cNvSpPr>
            <a:spLocks noGrp="1"/>
          </p:cNvSpPr>
          <p:nvPr>
            <p:ph type="sldNum" sz="quarter" idx="12"/>
          </p:nvPr>
        </p:nvSpPr>
        <p:spPr/>
        <p:txBody>
          <a:bodyPr/>
          <a:lstStyle/>
          <a:p>
            <a:fld id="{21782F98-F548-4E33-958E-D2A6C4BA8EFA}" type="slidenum">
              <a:rPr lang="en-US" smtClean="0"/>
              <a:t>9</a:t>
            </a:fld>
            <a:endParaRPr lang="en-US"/>
          </a:p>
        </p:txBody>
      </p:sp>
      <p:pic>
        <p:nvPicPr>
          <p:cNvPr id="6" name="Picture 2">
            <a:extLst>
              <a:ext uri="{FF2B5EF4-FFF2-40B4-BE49-F238E27FC236}">
                <a16:creationId xmlns:a16="http://schemas.microsoft.com/office/drawing/2014/main" id="{23FA5288-AADF-4506-8091-37BDC91994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38011" y="1662112"/>
            <a:ext cx="6915978"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070174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HSU">
  <a:themeElements>
    <a:clrScheme name="Cooking_16x9">
      <a:dk1>
        <a:srgbClr val="000000"/>
      </a:dk1>
      <a:lt1>
        <a:sysClr val="window" lastClr="FFFFFF"/>
      </a:lt1>
      <a:dk2>
        <a:srgbClr val="7F7F7F"/>
      </a:dk2>
      <a:lt2>
        <a:srgbClr val="E6E6E6"/>
      </a:lt2>
      <a:accent1>
        <a:srgbClr val="89C01C"/>
      </a:accent1>
      <a:accent2>
        <a:srgbClr val="FCB22C"/>
      </a:accent2>
      <a:accent3>
        <a:srgbClr val="FE750E"/>
      </a:accent3>
      <a:accent4>
        <a:srgbClr val="F23610"/>
      </a:accent4>
      <a:accent5>
        <a:srgbClr val="7C283A"/>
      </a:accent5>
      <a:accent6>
        <a:srgbClr val="3E7520"/>
      </a:accent6>
      <a:hlink>
        <a:srgbClr val="89C01C"/>
      </a:hlink>
      <a:folHlink>
        <a:srgbClr val="A6A6A6"/>
      </a:folHlink>
    </a:clrScheme>
    <a:fontScheme name="Constantia">
      <a:majorFont>
        <a:latin typeface="Constant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nstant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1Subtle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gradFill rotWithShape="1">
          <a:gsLst>
            <a:gs pos="0">
              <a:schemeClr val="phClr">
                <a:tint val="50000"/>
                <a:satMod val="180000"/>
              </a:schemeClr>
            </a:gs>
            <a:gs pos="100000">
              <a:schemeClr val="phClr">
                <a:shade val="45000"/>
                <a:satMod val="120000"/>
              </a:schemeClr>
            </a:gs>
          </a:gsLst>
          <a:path path="circle">
            <a:fillToRect r="100000" b="100000"/>
          </a:path>
        </a:gradFill>
        <a:gradFill rotWithShape="1">
          <a:gsLst>
            <a:gs pos="0">
              <a:schemeClr val="phClr">
                <a:tint val="50000"/>
                <a:satMod val="180000"/>
              </a:schemeClr>
            </a:gs>
            <a:gs pos="100000">
              <a:schemeClr val="phClr">
                <a:shade val="45000"/>
                <a:satMod val="120000"/>
              </a:schemeClr>
            </a:gs>
          </a:gsLst>
          <a:path path="circle">
            <a:fillToRect l="180000" t="50000" b="50000"/>
          </a:path>
        </a:gradFill>
      </a:bgFillStyleLst>
    </a:fmtScheme>
  </a:themeElements>
  <a:objectDefaults>
    <a:lnDef>
      <a:spPr>
        <a:ln w="28575">
          <a:solidFill>
            <a:srgbClr val="002060"/>
          </a:solidFill>
          <a:tailEnd type="triangle"/>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HSU" id="{A63A0C5C-11F4-4574-9CEA-7651809D1C0D}" vid="{7CE2F1C4-7BBE-4197-8E6A-747A89601EF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HSU</Template>
  <TotalTime>6427</TotalTime>
  <Words>2705</Words>
  <Application>Microsoft Office PowerPoint</Application>
  <PresentationFormat>Widescreen</PresentationFormat>
  <Paragraphs>400</Paragraphs>
  <Slides>38</Slides>
  <Notes>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38</vt:i4>
      </vt:variant>
    </vt:vector>
  </HeadingPairs>
  <TitlesOfParts>
    <vt:vector size="46" baseType="lpstr">
      <vt:lpstr>Arial</vt:lpstr>
      <vt:lpstr>Calibri</vt:lpstr>
      <vt:lpstr>Cambria Math</vt:lpstr>
      <vt:lpstr>Consolas</vt:lpstr>
      <vt:lpstr>Constantia</vt:lpstr>
      <vt:lpstr>Verdana</vt:lpstr>
      <vt:lpstr>Wingdings</vt:lpstr>
      <vt:lpstr>HSU</vt:lpstr>
      <vt:lpstr> Cấu Trúc Dữ Liệu &amp; Giải Thuật</vt:lpstr>
      <vt:lpstr>Bài 4 – Sắp Xếp (Sort)</vt:lpstr>
      <vt:lpstr>Giới thiệu</vt:lpstr>
      <vt:lpstr>Nghịch thế</vt:lpstr>
      <vt:lpstr>Interchange sort – Ý tưởng</vt:lpstr>
      <vt:lpstr>Interchange sort - Minh họa</vt:lpstr>
      <vt:lpstr>Interchange sort - Minh họa</vt:lpstr>
      <vt:lpstr>Interchange sort - Minh họa</vt:lpstr>
      <vt:lpstr>Interchange sort - Minh họa</vt:lpstr>
      <vt:lpstr>Interchange sort - Minh họa</vt:lpstr>
      <vt:lpstr>Interchange sort - Minh họa</vt:lpstr>
      <vt:lpstr>Interchange sort – Giải thuật</vt:lpstr>
      <vt:lpstr>Interchange sort – Cài đặt</vt:lpstr>
      <vt:lpstr>Interchange sort – Đánh giá</vt:lpstr>
      <vt:lpstr>Bubble sort – Ý tưởng</vt:lpstr>
      <vt:lpstr>Bubble sort – Minh họa</vt:lpstr>
      <vt:lpstr>Bubble sort – Giải thuật</vt:lpstr>
      <vt:lpstr>Bubble sort – Cài đặt</vt:lpstr>
      <vt:lpstr>Bubble sort – Đánh giá</vt:lpstr>
      <vt:lpstr>Selection sort – Ý tưởng</vt:lpstr>
      <vt:lpstr>Selection sort – Minh họa</vt:lpstr>
      <vt:lpstr>Selection sort – Giải thuật</vt:lpstr>
      <vt:lpstr>Selection sort – Cài đặt</vt:lpstr>
      <vt:lpstr>Selection sort – Đánh giá</vt:lpstr>
      <vt:lpstr>Insertion sort – Ý tưởng</vt:lpstr>
      <vt:lpstr>Insertion sort – Minh họa</vt:lpstr>
      <vt:lpstr>Insertion sort – Giải thuật</vt:lpstr>
      <vt:lpstr>Insertion sort – Cài đặt</vt:lpstr>
      <vt:lpstr>Binary insertion sort – Ý tưởng</vt:lpstr>
      <vt:lpstr>Binary insertion sort – Cài đặt</vt:lpstr>
      <vt:lpstr>Binary insertion sort – Đánh giá</vt:lpstr>
      <vt:lpstr>Quick sort – Ý tưởng</vt:lpstr>
      <vt:lpstr>Quick sort – Minh họa</vt:lpstr>
      <vt:lpstr>Quick sort – Giải thuật phân hoạch dãy al..ar</vt:lpstr>
      <vt:lpstr>Quick sort – Giải thuật sắp xếp dãy al..ar</vt:lpstr>
      <vt:lpstr>Quick sort – Đánh giá</vt:lpstr>
      <vt:lpstr>So sánh các giải thuật sắp xếp nội</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Cấu Trúc Dữ Liệu &amp; Giải Thuật</dc:title>
  <dc:creator>Trung Phan</dc:creator>
  <cp:lastModifiedBy>Trung Phan</cp:lastModifiedBy>
  <cp:revision>129</cp:revision>
  <dcterms:created xsi:type="dcterms:W3CDTF">2021-03-26T08:09:27Z</dcterms:created>
  <dcterms:modified xsi:type="dcterms:W3CDTF">2023-04-21T10:07:27Z</dcterms:modified>
</cp:coreProperties>
</file>